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5" r:id="rId3"/>
    <p:sldId id="433" r:id="rId4"/>
    <p:sldId id="434" r:id="rId5"/>
    <p:sldId id="463" r:id="rId6"/>
    <p:sldId id="446" r:id="rId7"/>
    <p:sldId id="442" r:id="rId8"/>
    <p:sldId id="443" r:id="rId9"/>
    <p:sldId id="444" r:id="rId10"/>
    <p:sldId id="447" r:id="rId11"/>
    <p:sldId id="448" r:id="rId12"/>
    <p:sldId id="449" r:id="rId13"/>
    <p:sldId id="452" r:id="rId14"/>
    <p:sldId id="454" r:id="rId15"/>
    <p:sldId id="456" r:id="rId16"/>
    <p:sldId id="462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8"/>
    <a:srgbClr val="404040"/>
    <a:srgbClr val="595959"/>
    <a:srgbClr val="17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5"/>
    <p:restoredTop sz="93197"/>
  </p:normalViewPr>
  <p:slideViewPr>
    <p:cSldViewPr showGuides="1">
      <p:cViewPr varScale="1">
        <p:scale>
          <a:sx n="99" d="100"/>
          <a:sy n="99" d="100"/>
        </p:scale>
        <p:origin x="82" y="197"/>
      </p:cViewPr>
      <p:guideLst>
        <p:guide/>
        <p:guide orient="horz" pos="2255"/>
        <p:guide pos="2880"/>
        <p:guide orient="horz" pos="27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7BC4-115E-400A-B85A-05FF584DEC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E48C-0DC5-44AB-878E-6F66E77A95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A1C7-386E-4AB6-8C43-1628508DB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CEC95-371B-433C-BA66-92264C4032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3525916"/>
            <a:ext cx="3384376" cy="43274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9811" y="3980726"/>
            <a:ext cx="3384376" cy="287635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9811" y="4290429"/>
            <a:ext cx="3384376" cy="297545"/>
          </a:xfrm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rgbClr val="E50078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2019.03.20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91706" y="1563638"/>
            <a:ext cx="1872382" cy="504626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E50078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7422" y="1971005"/>
            <a:ext cx="1026666" cy="329565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5580112" y="1676170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80112" y="2022977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02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18" name="文本占位符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80112" y="2355281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03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19" name="文本占位符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80112" y="2684727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04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20" name="文本占位符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80112" y="3031534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05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21" name="文本占位符 15"/>
          <p:cNvSpPr>
            <a:spLocks noGrp="1"/>
          </p:cNvSpPr>
          <p:nvPr>
            <p:ph type="body" sz="quarter" idx="17" hasCustomPrompt="1"/>
          </p:nvPr>
        </p:nvSpPr>
        <p:spPr>
          <a:xfrm>
            <a:off x="5580112" y="3363838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06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_0009.PNG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1851670"/>
            <a:ext cx="1872208" cy="504701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E50078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3888" y="3075806"/>
            <a:ext cx="2016224" cy="50400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83518"/>
            <a:ext cx="3600450" cy="5700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125860"/>
            <a:ext cx="3600450" cy="3657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  <p:sp>
        <p:nvSpPr>
          <p:cNvPr id="10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594887"/>
            <a:ext cx="3604440" cy="307564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2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319860" y="1970819"/>
            <a:ext cx="3604440" cy="332703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4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351822"/>
            <a:ext cx="3604440" cy="342717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2" name="圆角矩形 1"/>
          <p:cNvSpPr/>
          <p:nvPr userDrawn="1"/>
        </p:nvSpPr>
        <p:spPr>
          <a:xfrm>
            <a:off x="4139952" y="51470"/>
            <a:ext cx="4968552" cy="504056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483518"/>
            <a:ext cx="3600450" cy="5700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125860"/>
            <a:ext cx="3600450" cy="3657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  <p:sp>
        <p:nvSpPr>
          <p:cNvPr id="14" name="文本占位符 2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594887"/>
            <a:ext cx="3604440" cy="307564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5" name="文本占位符 24"/>
          <p:cNvSpPr>
            <a:spLocks noGrp="1"/>
          </p:cNvSpPr>
          <p:nvPr>
            <p:ph type="body" sz="quarter" idx="16" hasCustomPrompt="1"/>
          </p:nvPr>
        </p:nvSpPr>
        <p:spPr>
          <a:xfrm>
            <a:off x="319860" y="1970819"/>
            <a:ext cx="3604440" cy="332703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6" name="文本占位符 26"/>
          <p:cNvSpPr>
            <a:spLocks noGrp="1"/>
          </p:cNvSpPr>
          <p:nvPr>
            <p:ph type="body" sz="quarter" idx="17" hasCustomPrompt="1"/>
          </p:nvPr>
        </p:nvSpPr>
        <p:spPr>
          <a:xfrm>
            <a:off x="323850" y="2351822"/>
            <a:ext cx="3604440" cy="342717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e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.emf"/><Relationship Id="rId2" Type="http://schemas.openxmlformats.org/officeDocument/2006/relationships/package" Target="../embeddings/Document3.docx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xkz.cbirc.gov.cn/zj/" TargetMode="External"/><Relationship Id="rId1" Type="http://schemas.openxmlformats.org/officeDocument/2006/relationships/hyperlink" Target="https://zwfw.spb.gov.cn/gjj/xkq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emf"/><Relationship Id="rId1" Type="http://schemas.openxmlformats.org/officeDocument/2006/relationships/package" Target="../embeddings/Document1.docx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emf"/><Relationship Id="rId1" Type="http://schemas.openxmlformats.org/officeDocument/2006/relationships/package" Target="../embeddings/Document2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835695" y="1779662"/>
            <a:ext cx="5472608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sym typeface="+mn-ea"/>
              </a:rPr>
              <a:t>咪咕音乐视宣号合作申报</a:t>
            </a:r>
            <a:endParaRPr lang="en-US" altLang="zh-CN" sz="2400" b="1" dirty="0">
              <a:sym typeface="+mn-ea"/>
            </a:endParaRPr>
          </a:p>
          <a:p>
            <a:r>
              <a:rPr lang="en-US" altLang="zh-CN" sz="2400" b="1" dirty="0">
                <a:sym typeface="+mn-ea"/>
              </a:rPr>
              <a:t>XXX</a:t>
            </a:r>
            <a:r>
              <a:rPr lang="zh-CN" altLang="en-US" sz="2400" b="1" dirty="0">
                <a:sym typeface="+mn-ea"/>
              </a:rPr>
              <a:t>公司</a:t>
            </a:r>
            <a:endParaRPr lang="zh-CN" altLang="en-US" sz="2400" b="1" strike="noStrike" kern="1200" noProof="1">
              <a:solidFill>
                <a:srgbClr val="E50078"/>
              </a:solidFill>
            </a:endParaRPr>
          </a:p>
          <a:p>
            <a:endParaRPr lang="zh-CN" altLang="en-US" sz="2400" dirty="0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275619" y="4307455"/>
            <a:ext cx="2592760" cy="298258"/>
          </a:xfrm>
        </p:spPr>
        <p:txBody>
          <a:bodyPr/>
          <a:lstStyle/>
          <a:p>
            <a:r>
              <a:rPr lang="en-US" altLang="zh-CN" sz="1000" dirty="0"/>
              <a:t>202x</a:t>
            </a:r>
            <a:r>
              <a:rPr lang="zh-CN" altLang="en-US" sz="1000" dirty="0"/>
              <a:t>年</a:t>
            </a:r>
            <a:r>
              <a:rPr lang="en-US" altLang="zh-CN" sz="1000" dirty="0"/>
              <a:t>x</a:t>
            </a:r>
            <a:r>
              <a:rPr lang="zh-CN" altLang="en-US" sz="1000" dirty="0"/>
              <a:t>月</a:t>
            </a:r>
            <a:endParaRPr lang="en-US" altLang="zh-CN" sz="10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23850" y="331127"/>
            <a:ext cx="4824214" cy="570047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ym typeface="+mn-ea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、专业能力证明材料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556" y="987574"/>
            <a:ext cx="7956884" cy="3276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合同关键页，包含合同封面、合作业务描述、结算金额、有效期、签字盖章页等，请插入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正文页。合同有效期时间为</a:t>
            </a:r>
            <a:r>
              <a:rPr kumimoji="1" lang="zh-CN" altLang="en-US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咪咕音乐本次引入公告发布日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年内，比如</a:t>
            </a:r>
            <a:r>
              <a:rPr kumimoji="1" lang="zh-CN" altLang="en-US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咪咕音乐</a:t>
            </a:r>
            <a:r>
              <a:rPr kumimoji="1" lang="en-US" altLang="zh-CN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kumimoji="1" lang="zh-CN" altLang="en-US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1" lang="en-US" altLang="zh-CN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日发布引入公告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，则提交的合同结束时间不能早于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日。</a:t>
            </a: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对应该合同的运营商盖章结算报表或结算发票（对应一个合同只能提供结算报表或发票中的一种，</a:t>
            </a:r>
            <a:r>
              <a:rPr kumimoji="1"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如重复提供则以结算报表为准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。发票需提供</a:t>
            </a:r>
            <a:r>
              <a:rPr kumimoji="1"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查验截图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）。对应的结算周期为近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年内，比如</a:t>
            </a:r>
            <a:r>
              <a:rPr kumimoji="1" lang="zh-CN" altLang="en-US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咪咕音乐</a:t>
            </a:r>
            <a:r>
              <a:rPr kumimoji="1" lang="en-US" altLang="zh-CN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2026</a:t>
            </a:r>
            <a:r>
              <a:rPr kumimoji="1" lang="zh-CN" altLang="en-US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kumimoji="1" lang="en-US" altLang="zh-CN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kumimoji="1" lang="zh-CN" altLang="en-US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kumimoji="1" lang="en-US" altLang="zh-CN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kumimoji="1" lang="zh-CN" altLang="en-US" sz="1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日发布引入公告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，则提交的结算资料结算周期</a:t>
            </a:r>
            <a:r>
              <a:rPr kumimoji="1"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开始时间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不能早于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日。</a:t>
            </a:r>
            <a:r>
              <a:rPr kumimoji="1" lang="zh-CN" altLang="en-US" sz="1400" dirty="0">
                <a:highlight>
                  <a:srgbClr val="FF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发票</a:t>
            </a:r>
            <a:r>
              <a:rPr lang="zh-CN" altLang="zh-CN" sz="1400" kern="100" dirty="0">
                <a:effectLst/>
                <a:highlight>
                  <a:srgbClr val="FF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开票时间不早于</a:t>
            </a:r>
            <a:r>
              <a:rPr kumimoji="1" lang="zh-CN" altLang="en-US" sz="1400" dirty="0">
                <a:highlight>
                  <a:srgbClr val="FF00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引入公告前</a:t>
            </a:r>
            <a:r>
              <a:rPr lang="en-US" altLang="zh-CN" sz="1400" kern="100" dirty="0">
                <a:effectLst/>
                <a:highlight>
                  <a:srgbClr val="FF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kern="100" dirty="0">
                <a:effectLst/>
                <a:highlight>
                  <a:srgbClr val="FF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1400" kern="100" dirty="0">
                <a:effectLst/>
                <a:highlight>
                  <a:srgbClr val="FF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，不晚于合同结束时间</a:t>
            </a:r>
            <a:endParaRPr kumimoji="1" lang="en-US" altLang="zh-CN" sz="1400" dirty="0">
              <a:highlight>
                <a:srgbClr val="FF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对应的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合同及结算材料清单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》excel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，格式见附件，请直接在本页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中插入填写好的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文件电子版（插入对象，显示为图标），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中请勿插入合同关键页。</a:t>
            </a: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注：可提供多个合同，总金额累积。可自行增加页面。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53200" y="3635082"/>
            <a:ext cx="1872208" cy="1368152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+mn-ea"/>
              </a:rPr>
              <a:t>在此插入</a:t>
            </a:r>
            <a:r>
              <a:rPr kumimoji="1" lang="en-US" altLang="zh-CN" sz="1200" dirty="0">
                <a:latin typeface="+mn-ea"/>
              </a:rPr>
              <a:t>《</a:t>
            </a:r>
            <a:r>
              <a:rPr kumimoji="1" lang="zh-CN" altLang="en-US" sz="1200" dirty="0">
                <a:latin typeface="+mn-ea"/>
              </a:rPr>
              <a:t>合同及结算材料清单</a:t>
            </a:r>
            <a:r>
              <a:rPr kumimoji="1" lang="en-US" altLang="zh-CN" sz="1200" dirty="0">
                <a:latin typeface="+mn-ea"/>
              </a:rPr>
              <a:t>》</a:t>
            </a:r>
            <a:r>
              <a:rPr kumimoji="1" lang="en-GB" altLang="zh-CN" sz="1200" dirty="0">
                <a:latin typeface="+mn-ea"/>
              </a:rPr>
              <a:t>excel</a:t>
            </a:r>
            <a:endParaRPr kumimoji="1" lang="zh-CN" altLang="en-US" sz="1200" dirty="0">
              <a:latin typeface="+mn-ea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177000" y="4021708"/>
          <a:ext cx="914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Worksheet" showAsIcon="1" r:id="rId1" imgW="635635" imgH="551815" progId="Excel.Sheet.8">
                  <p:embed/>
                </p:oleObj>
              </mc:Choice>
              <mc:Fallback>
                <p:oleObj name="Worksheet" showAsIcon="1" r:id="rId1" imgW="635635" imgH="551815" progId="Excel.Shee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77000" y="4021708"/>
                        <a:ext cx="914400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51520" y="740914"/>
            <a:ext cx="5826760" cy="570230"/>
          </a:xfrm>
        </p:spPr>
        <p:txBody>
          <a:bodyPr>
            <a:normAutofit/>
          </a:bodyPr>
          <a:lstStyle/>
          <a:p>
            <a:r>
              <a:rPr lang="zh-CN" altLang="en-US" sz="1600" b="1" dirty="0">
                <a:sym typeface="+mn-ea"/>
              </a:rPr>
              <a:t>对应合同名称：</a:t>
            </a:r>
            <a:r>
              <a:rPr lang="en-US" altLang="zh-CN" sz="1600" b="1" dirty="0" err="1">
                <a:sym typeface="+mn-ea"/>
              </a:rPr>
              <a:t>xxxx</a:t>
            </a:r>
            <a:endParaRPr lang="en-US" altLang="zh-CN" sz="1600" b="1" dirty="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7624" y="4664547"/>
            <a:ext cx="727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结算单需付款方盖章，请在此粘贴扫描件</a:t>
            </a:r>
            <a:endParaRPr lang="en-US" altLang="zh-CN" sz="1200" b="1" dirty="0">
              <a:solidFill>
                <a:srgbClr val="E500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同一合同结算单或发票明细</a:t>
            </a:r>
            <a:r>
              <a:rPr lang="en-US" altLang="zh-CN" sz="12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r>
              <a:rPr lang="en-US" altLang="zh-CN" sz="12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，如重复提供仅以结算单为准</a:t>
            </a:r>
            <a:endParaRPr lang="en-US" altLang="zh-CN" sz="1200" b="1" dirty="0">
              <a:solidFill>
                <a:srgbClr val="E500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1059583"/>
            <a:ext cx="8568952" cy="3604964"/>
          </a:xfrm>
          <a:prstGeom prst="rect">
            <a:avLst/>
          </a:prstGeom>
          <a:noFill/>
          <a:ln>
            <a:solidFill>
              <a:srgbClr val="E5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结算报表扫描件粘贴框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" name="文本占位符 1"/>
          <p:cNvSpPr txBox="1"/>
          <p:nvPr/>
        </p:nvSpPr>
        <p:spPr>
          <a:xfrm>
            <a:off x="107504" y="223886"/>
            <a:ext cx="7488832" cy="570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ym typeface="+mn-ea"/>
              </a:rPr>
              <a:t>8</a:t>
            </a:r>
            <a:r>
              <a:rPr lang="zh-CN" altLang="en-US" sz="2400" b="1" dirty="0">
                <a:sym typeface="+mn-ea"/>
              </a:rPr>
              <a:t>、专业能力证明材料</a:t>
            </a:r>
            <a:r>
              <a:rPr lang="en-US" altLang="zh-CN" sz="2400" b="1" dirty="0">
                <a:sym typeface="+mn-ea"/>
              </a:rPr>
              <a:t>-A</a:t>
            </a:r>
            <a:r>
              <a:rPr lang="zh-CN" altLang="en-US" sz="2400" b="1" dirty="0">
                <a:sym typeface="+mn-ea"/>
              </a:rPr>
              <a:t>类</a:t>
            </a:r>
            <a:r>
              <a:rPr lang="en-US" altLang="zh-CN" sz="2400" b="1" dirty="0">
                <a:sym typeface="+mn-ea"/>
              </a:rPr>
              <a:t>-</a:t>
            </a:r>
            <a:r>
              <a:rPr lang="zh-CN" altLang="en-US" sz="2400" b="1" dirty="0">
                <a:sym typeface="+mn-ea"/>
              </a:rPr>
              <a:t>结算报表页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51520" y="740914"/>
            <a:ext cx="5826760" cy="570230"/>
          </a:xfrm>
        </p:spPr>
        <p:txBody>
          <a:bodyPr>
            <a:normAutofit/>
          </a:bodyPr>
          <a:lstStyle/>
          <a:p>
            <a:r>
              <a:rPr lang="zh-CN" altLang="en-US" sz="1600" b="1" dirty="0">
                <a:sym typeface="+mn-ea"/>
              </a:rPr>
              <a:t>对应合同名称：</a:t>
            </a:r>
            <a:r>
              <a:rPr lang="en-US" altLang="zh-CN" sz="1600" b="1" dirty="0" err="1">
                <a:sym typeface="+mn-ea"/>
              </a:rPr>
              <a:t>xxxx</a:t>
            </a:r>
            <a:endParaRPr lang="en-US" altLang="zh-CN" sz="1600" b="1" dirty="0">
              <a:sym typeface="+mn-ea"/>
            </a:endParaRPr>
          </a:p>
        </p:txBody>
      </p:sp>
      <p:sp>
        <p:nvSpPr>
          <p:cNvPr id="4" name="文本占位符 1"/>
          <p:cNvSpPr txBox="1"/>
          <p:nvPr/>
        </p:nvSpPr>
        <p:spPr>
          <a:xfrm>
            <a:off x="107504" y="223886"/>
            <a:ext cx="7488832" cy="570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ym typeface="+mn-ea"/>
              </a:rPr>
              <a:t>8</a:t>
            </a:r>
            <a:r>
              <a:rPr lang="zh-CN" altLang="en-US" sz="2400" b="1" dirty="0">
                <a:sym typeface="+mn-ea"/>
              </a:rPr>
              <a:t>、专业能力证明材料</a:t>
            </a:r>
            <a:r>
              <a:rPr lang="en-US" altLang="zh-CN" sz="2400" b="1" dirty="0">
                <a:sym typeface="+mn-ea"/>
              </a:rPr>
              <a:t>-A</a:t>
            </a:r>
            <a:r>
              <a:rPr lang="zh-CN" altLang="en-US" sz="2400" b="1" dirty="0">
                <a:sym typeface="+mn-ea"/>
              </a:rPr>
              <a:t>类</a:t>
            </a:r>
            <a:r>
              <a:rPr lang="en-US" altLang="zh-CN" sz="2400" b="1" dirty="0">
                <a:sym typeface="+mn-ea"/>
              </a:rPr>
              <a:t>-</a:t>
            </a:r>
            <a:r>
              <a:rPr lang="zh-CN" altLang="en-US" sz="2400" b="1" dirty="0">
                <a:sym typeface="+mn-ea"/>
              </a:rPr>
              <a:t>发票及查验页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491615"/>
            <a:ext cx="4080510" cy="2654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45" y="1491615"/>
            <a:ext cx="4448175" cy="2654300"/>
          </a:xfrm>
          <a:prstGeom prst="rect">
            <a:avLst/>
          </a:prstGeom>
        </p:spPr>
      </p:pic>
      <p:sp>
        <p:nvSpPr>
          <p:cNvPr id="7" name="文本占位符 4"/>
          <p:cNvSpPr txBox="1"/>
          <p:nvPr/>
        </p:nvSpPr>
        <p:spPr>
          <a:xfrm>
            <a:off x="684212" y="4227961"/>
            <a:ext cx="7226935" cy="5610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ym typeface="+mn-ea"/>
              </a:rPr>
              <a:t>图片必须清晰、完整，</a:t>
            </a:r>
            <a:r>
              <a:rPr lang="zh-CN" sz="1100" b="1" dirty="0">
                <a:sym typeface="+mn-ea"/>
              </a:rPr>
              <a:t>请根据发票数量添加页数</a:t>
            </a:r>
            <a:r>
              <a:rPr lang="zh-CN" altLang="en-US" sz="1100" b="1" dirty="0">
                <a:sym typeface="+mn-ea"/>
              </a:rPr>
              <a:t>，请注意</a:t>
            </a:r>
            <a:r>
              <a:rPr lang="en-US" altLang="zh-CN" sz="1100" b="1" dirty="0">
                <a:sym typeface="+mn-ea"/>
              </a:rPr>
              <a:t>ppt</a:t>
            </a:r>
            <a:r>
              <a:rPr lang="zh-CN" altLang="en-US" sz="1100" b="1" dirty="0">
                <a:sym typeface="+mn-ea"/>
              </a:rPr>
              <a:t>发票顺序须与</a:t>
            </a:r>
            <a:r>
              <a:rPr lang="en-US" altLang="zh-CN" sz="1100" b="1" dirty="0">
                <a:sym typeface="+mn-ea"/>
              </a:rPr>
              <a:t>excel</a:t>
            </a:r>
            <a:r>
              <a:rPr lang="zh-CN" altLang="en-US" sz="1100" b="1" dirty="0">
                <a:sym typeface="+mn-ea"/>
              </a:rPr>
              <a:t>一致</a:t>
            </a:r>
            <a:endParaRPr lang="en-US" altLang="zh-CN" sz="1100" b="1" dirty="0">
              <a:sym typeface="+mn-ea"/>
            </a:endParaRPr>
          </a:p>
          <a:p>
            <a:pPr algn="ctr"/>
            <a:r>
              <a:rPr lang="zh-CN" altLang="en-US" sz="11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同一合同结算单或发票明细</a:t>
            </a:r>
            <a:r>
              <a:rPr lang="en-US" altLang="zh-CN" sz="11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1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r>
              <a:rPr lang="en-US" altLang="zh-CN" sz="11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，如重复提供仅以结算单为准</a:t>
            </a:r>
            <a:endParaRPr lang="zh-CN" altLang="en-US" sz="1100" b="1" dirty="0">
              <a:solidFill>
                <a:srgbClr val="E500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所有发票请提供国家税务总局全国增值税发票查验平台</a:t>
            </a:r>
            <a:r>
              <a:rPr lang="zh-CN" altLang="en-US" sz="11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查验截图</a:t>
            </a:r>
            <a:endParaRPr lang="zh-CN" altLang="en-US" sz="1100" b="1" dirty="0">
              <a:solidFill>
                <a:srgbClr val="E500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sz="1100" b="1" dirty="0"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 rot="20208817">
            <a:off x="336047" y="2685265"/>
            <a:ext cx="398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>
                    <a:alpha val="6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截图示例，填写后请删除示例图片</a:t>
            </a:r>
            <a:endParaRPr lang="zh-CN" altLang="en-US" dirty="0">
              <a:solidFill>
                <a:srgbClr val="FF0000">
                  <a:alpha val="6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rot="20208817">
            <a:off x="4928049" y="2685265"/>
            <a:ext cx="398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>
                    <a:alpha val="6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截图示例，填写后请删除示例图片</a:t>
            </a:r>
            <a:endParaRPr lang="zh-CN" altLang="en-US" dirty="0">
              <a:solidFill>
                <a:srgbClr val="FF0000">
                  <a:alpha val="6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52" y="2438618"/>
            <a:ext cx="3714138" cy="1909960"/>
          </a:xfrm>
          <a:prstGeom prst="rect">
            <a:avLst/>
          </a:prstGeom>
        </p:spPr>
      </p:pic>
      <p:sp>
        <p:nvSpPr>
          <p:cNvPr id="4" name="文本占位符 1"/>
          <p:cNvSpPr txBox="1"/>
          <p:nvPr/>
        </p:nvSpPr>
        <p:spPr>
          <a:xfrm>
            <a:off x="107504" y="223886"/>
            <a:ext cx="7488832" cy="570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ym typeface="+mn-ea"/>
              </a:rPr>
              <a:t>8</a:t>
            </a:r>
            <a:r>
              <a:rPr lang="zh-CN" altLang="en-US" sz="2400" b="1" dirty="0">
                <a:sym typeface="+mn-ea"/>
              </a:rPr>
              <a:t>、专业能力证明材料</a:t>
            </a:r>
            <a:r>
              <a:rPr lang="en-US" altLang="zh-CN" sz="2400" b="1" dirty="0">
                <a:sym typeface="+mn-ea"/>
              </a:rPr>
              <a:t>-D</a:t>
            </a:r>
            <a:r>
              <a:rPr lang="zh-CN" altLang="en-US" sz="2400" b="1" dirty="0">
                <a:sym typeface="+mn-ea"/>
              </a:rPr>
              <a:t>类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528" y="800902"/>
            <a:ext cx="7488832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行业协会盖章推荐函（独家</a:t>
            </a: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（见模版）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行业协会登记证书（可添加页数）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行业协会</a:t>
            </a: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在全国社会组织信用信息公示平台网站的</a:t>
            </a: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截图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69063" y="99377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showAsIcon="1" r:id="rId2" imgW="635635" imgH="551815" progId="Word.Document.12">
                  <p:embed/>
                </p:oleObj>
              </mc:Choice>
              <mc:Fallback>
                <p:oleObj name="Document" showAsIcon="1" r:id="rId2" imgW="635635" imgH="551815" progId="Word.Document.12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69063" y="99377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51920" y="2037324"/>
            <a:ext cx="4974551" cy="2680863"/>
          </a:xfrm>
          <a:prstGeom prst="rect">
            <a:avLst/>
          </a:prstGeom>
          <a:noFill/>
          <a:ln>
            <a:solidFill>
              <a:srgbClr val="E5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截图粘贴框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 rot="20208817">
            <a:off x="18908" y="3193089"/>
            <a:ext cx="398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>
                    <a:alpha val="6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截图示例，填写后请删除示例图片</a:t>
            </a:r>
            <a:endParaRPr lang="zh-CN" altLang="en-US" dirty="0">
              <a:solidFill>
                <a:srgbClr val="FF0000">
                  <a:alpha val="6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1520" y="636971"/>
            <a:ext cx="8777952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快递经营许可证（以国家邮政局政务服务门户数据为准）或保险中介许可证（以国家金融监督管理总局平台数据为准）</a:t>
            </a:r>
            <a:endParaRPr lang="en-US" altLang="zh-CN" sz="1050" kern="100" dirty="0">
              <a:highlight>
                <a:srgbClr val="FF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1"/>
          <p:cNvSpPr txBox="1"/>
          <p:nvPr/>
        </p:nvSpPr>
        <p:spPr>
          <a:xfrm>
            <a:off x="251520" y="195486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4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、专业能力证明材料</a:t>
            </a:r>
            <a:r>
              <a:rPr lang="en-US" altLang="zh-CN" sz="24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-E</a:t>
            </a:r>
            <a:r>
              <a:rPr lang="zh-CN" altLang="en-US" sz="2400" b="1" dirty="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</a:t>
            </a:r>
            <a:endParaRPr kumimoji="1" lang="zh-CN" altLang="en-US" sz="2400" b="1" dirty="0">
              <a:solidFill>
                <a:srgbClr val="E500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1059583"/>
            <a:ext cx="3888432" cy="3604964"/>
          </a:xfrm>
          <a:prstGeom prst="rect">
            <a:avLst/>
          </a:prstGeom>
          <a:noFill/>
          <a:ln>
            <a:solidFill>
              <a:srgbClr val="E5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许可证粘贴框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5976" y="1040613"/>
            <a:ext cx="3888432" cy="3604964"/>
          </a:xfrm>
          <a:prstGeom prst="rect">
            <a:avLst/>
          </a:prstGeom>
          <a:noFill/>
          <a:ln>
            <a:solidFill>
              <a:srgbClr val="E5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国家邮政局政务服务门户</a:t>
            </a:r>
            <a:r>
              <a:rPr lang="en-US" altLang="zh-CN" sz="16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zh-CN" sz="16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国家金融监督管理总局</a:t>
            </a:r>
            <a:r>
              <a:rPr lang="en-US" altLang="zh-CN" sz="16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截图粘贴框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560" y="4712613"/>
            <a:ext cx="3888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国家邮政局政务服务门户</a:t>
            </a:r>
            <a:r>
              <a:rPr lang="en-US" altLang="zh-CN" sz="1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https://zwfw.spb.gov.cn/gjj/xkqy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国家金融监督管理总局平台</a:t>
            </a:r>
            <a:r>
              <a:rPr lang="en-US" altLang="zh-CN" sz="1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hlinkClick r:id="rId2"/>
              </a:rPr>
              <a:t>https://xkz.cbirc.gov.cn/zj/</a:t>
            </a:r>
            <a:r>
              <a:rPr lang="en-US" altLang="zh-CN" sz="1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>
          <a:xfrm>
            <a:off x="251520" y="267494"/>
            <a:ext cx="7488832" cy="570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ym typeface="+mn-ea"/>
              </a:rPr>
              <a:t>9</a:t>
            </a:r>
            <a:r>
              <a:rPr lang="zh-CN" altLang="en-US" sz="2400" b="1" dirty="0">
                <a:sym typeface="+mn-ea"/>
              </a:rPr>
              <a:t>、收付款银行信息（非审核项）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552" y="837541"/>
            <a:ext cx="2808312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本信息用于后续环节，非审核项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3568" y="1439370"/>
          <a:ext cx="6984776" cy="662940"/>
        </p:xfrm>
        <a:graphic>
          <a:graphicData uri="http://schemas.openxmlformats.org/drawingml/2006/table">
            <a:tbl>
              <a:tblPr/>
              <a:tblGrid>
                <a:gridCol w="1296144"/>
                <a:gridCol w="1508152"/>
                <a:gridCol w="1467063"/>
                <a:gridCol w="1467063"/>
                <a:gridCol w="1246354"/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银行账号</a:t>
                      </a: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账户名称</a:t>
                      </a: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银行名称</a:t>
                      </a: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支行名称</a:t>
                      </a: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联行号</a:t>
                      </a:r>
                      <a:endParaRPr lang="zh-CN" alt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1401" y="2285819"/>
            <a:ext cx="48878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请在本页粘贴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对应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以上银行信息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的开户许可证/基本账户证明 扫描件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51520" y="195486"/>
            <a:ext cx="3600450" cy="570047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ym typeface="+mn-ea"/>
              </a:rPr>
              <a:t>1</a:t>
            </a:r>
            <a:r>
              <a:rPr lang="zh-CN" altLang="en-US" sz="2400" b="1" dirty="0">
                <a:sym typeface="+mn-ea"/>
              </a:rPr>
              <a:t>、基本信息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*必须填写</a:t>
            </a:r>
            <a:endParaRPr lang="zh-CN" altLang="en-US" sz="2400" b="1" kern="1200" dirty="0">
              <a:solidFill>
                <a:srgbClr val="E50078"/>
              </a:solidFill>
            </a:endParaRPr>
          </a:p>
          <a:p>
            <a:endParaRPr lang="zh-CN" altLang="en-US" sz="2400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11560" y="1203598"/>
          <a:ext cx="6096000" cy="18542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60240"/>
                <a:gridCol w="393576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专业能力类型*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联系人姓名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联系人电话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联系人邮箱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11560" y="3506175"/>
            <a:ext cx="7992888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*专业能力类型，填写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A/D/E，</a:t>
            </a:r>
            <a:r>
              <a:rPr lang="zh-CN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参考引入公告“专业能力要求”</a:t>
            </a:r>
            <a:endParaRPr lang="zh-CN" altLang="en-US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456384" cy="570047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、申报声明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764" y="131758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81113" y="2449513"/>
          <a:ext cx="914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文档" showAsIcon="1" r:id="rId1" imgW="635635" imgH="551815" progId="Word.Document.12">
                  <p:embed/>
                </p:oleObj>
              </mc:Choice>
              <mc:Fallback>
                <p:oleObj name="文档" showAsIcon="1" r:id="rId1" imgW="635635" imgH="551815" progId="Word.Document.12">
                  <p:embed/>
                  <p:pic>
                    <p:nvPicPr>
                      <p:cNvPr id="0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81113" y="2449513"/>
                        <a:ext cx="914400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672408" cy="570047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、廉洁承诺函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764" y="131758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331640" y="238875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showAsIcon="1" r:id="rId1" imgW="635635" imgH="551815" progId="Word.Document.12">
                  <p:embed/>
                </p:oleObj>
              </mc:Choice>
              <mc:Fallback>
                <p:oleObj name="Document" showAsIcon="1" r:id="rId1" imgW="635635" imgH="551815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31640" y="238875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600450" cy="570047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、营业执照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764" y="1317585"/>
            <a:ext cx="2781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728192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、国家企业信用信息公示系统“基础信息”页截图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3528" y="141962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2211710"/>
            <a:ext cx="3565452" cy="2571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0208817">
            <a:off x="163139" y="3105423"/>
            <a:ext cx="398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>
                    <a:alpha val="6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截图示例，填写后请删除示例图片</a:t>
            </a:r>
            <a:endParaRPr lang="zh-CN" altLang="en-US" dirty="0">
              <a:solidFill>
                <a:srgbClr val="FF0000">
                  <a:alpha val="6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、国家企业信用信息公示系统“列入经营异常名录信息 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3528" y="141962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229" y="2283718"/>
            <a:ext cx="3692166" cy="21602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20208817">
            <a:off x="163139" y="3105423"/>
            <a:ext cx="398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>
                    <a:alpha val="6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截图示例，填写后请删除示例图片</a:t>
            </a:r>
            <a:endParaRPr lang="zh-CN" altLang="en-US" dirty="0">
              <a:solidFill>
                <a:srgbClr val="FF0000">
                  <a:alpha val="6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、国家企业信用信息公示系统“列入严重违法失信名单（黑名单）”页截图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559" y="177966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559" y="2717508"/>
            <a:ext cx="3636611" cy="21237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0208817">
            <a:off x="105495" y="3487821"/>
            <a:ext cx="398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>
                    <a:alpha val="6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截图示例，填写后请删除示例图片</a:t>
            </a:r>
            <a:endParaRPr lang="zh-CN" altLang="en-US" dirty="0">
              <a:solidFill>
                <a:srgbClr val="FF0000">
                  <a:alpha val="6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23850" y="331127"/>
            <a:ext cx="4824214" cy="570047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ym typeface="+mn-ea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、专业能力证明材料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1560" y="1131590"/>
            <a:ext cx="6624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根据在“基本信息”页填报的“专业能力类型”，提供相应资料。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请按照后续页格式要求提供。</a:t>
            </a:r>
            <a:endParaRPr lang="zh-CN" altLang="en-US" dirty="0"/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未另行说明的情况，资料都请提供扫描件。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可按指定格式加页。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WPS 演示</Application>
  <PresentationFormat>全屏显示(16:9)</PresentationFormat>
  <Paragraphs>167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Impact</vt:lpstr>
      <vt:lpstr>等线</vt:lpstr>
      <vt:lpstr>Arial Unicode MS</vt:lpstr>
      <vt:lpstr>Calibri</vt:lpstr>
      <vt:lpstr>Office 主题</vt:lpstr>
      <vt:lpstr>Word.Document.12</vt:lpstr>
      <vt:lpstr>Word.Document.12</vt:lpstr>
      <vt:lpstr>Word.Document.12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jingmingxin@mg.cmcc</cp:lastModifiedBy>
  <cp:revision>240</cp:revision>
  <dcterms:created xsi:type="dcterms:W3CDTF">2026-04-09T01:46:00Z</dcterms:created>
  <dcterms:modified xsi:type="dcterms:W3CDTF">2026-04-15T06:50:56Z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2052-11.8.2.12085</vt:lpwstr>
  </property>
  <property fmtid="{D5CDD505-2E9C-101B-9397-08002B2CF9AE}" pid="3" name="ICV">
    <vt:lpwstr>FDA1B3650C602C1790FED6698DD6C621_43</vt:lpwstr>
  </property>
</Properties>
</file>