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5" r:id="rId3"/>
    <p:sldId id="433" r:id="rId4"/>
    <p:sldId id="434" r:id="rId5"/>
    <p:sldId id="446" r:id="rId6"/>
    <p:sldId id="442" r:id="rId7"/>
    <p:sldId id="468" r:id="rId8"/>
    <p:sldId id="467" r:id="rId9"/>
    <p:sldId id="443" r:id="rId10"/>
    <p:sldId id="444" r:id="rId11"/>
    <p:sldId id="466" r:id="rId12"/>
    <p:sldId id="464" r:id="rId13"/>
    <p:sldId id="448" r:id="rId14"/>
    <p:sldId id="473" r:id="rId15"/>
    <p:sldId id="469" r:id="rId16"/>
    <p:sldId id="472" r:id="rId17"/>
    <p:sldId id="470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8"/>
    <a:srgbClr val="404040"/>
    <a:srgbClr val="595959"/>
    <a:srgbClr val="17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11"/>
    <p:restoredTop sz="93253"/>
  </p:normalViewPr>
  <p:slideViewPr>
    <p:cSldViewPr>
      <p:cViewPr varScale="1">
        <p:scale>
          <a:sx n="122" d="100"/>
          <a:sy n="122" d="100"/>
        </p:scale>
        <p:origin x="192" y="536"/>
      </p:cViewPr>
      <p:guideLst>
        <p:guide/>
        <p:guide orient="horz" pos="2255"/>
        <p:guide pos="2880"/>
        <p:guide orient="horz" pos="27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F7BC4-115E-400A-B85A-05FF584DEC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E48C-0DC5-44AB-878E-6F66E77A95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A1C7-386E-4AB6-8C43-1628508DB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CEC95-371B-433C-BA66-92264C4032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2879812" y="3525916"/>
            <a:ext cx="3384376" cy="43274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9811" y="3980726"/>
            <a:ext cx="3384376" cy="287635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2" hasCustomPrompt="1"/>
          </p:nvPr>
        </p:nvSpPr>
        <p:spPr>
          <a:xfrm>
            <a:off x="2879811" y="4290429"/>
            <a:ext cx="3384376" cy="297545"/>
          </a:xfrm>
        </p:spPr>
        <p:txBody>
          <a:bodyPr>
            <a:noAutofit/>
          </a:bodyPr>
          <a:lstStyle>
            <a:lvl1pPr marL="0" indent="0" algn="ctr">
              <a:buNone/>
              <a:defRPr sz="8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2019.03.20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91706" y="1563638"/>
            <a:ext cx="1872382" cy="504626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E50078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7422" y="1971005"/>
            <a:ext cx="1026666" cy="32956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5580112" y="1676170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3" hasCustomPrompt="1"/>
          </p:nvPr>
        </p:nvSpPr>
        <p:spPr>
          <a:xfrm>
            <a:off x="5580112" y="202297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02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8" name="文本占位符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80112" y="2355281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03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19" name="文本占位符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80112" y="2684727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04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20" name="文本占位符 15"/>
          <p:cNvSpPr>
            <a:spLocks noGrp="1"/>
          </p:cNvSpPr>
          <p:nvPr>
            <p:ph type="body" sz="quarter" idx="16" hasCustomPrompt="1"/>
          </p:nvPr>
        </p:nvSpPr>
        <p:spPr>
          <a:xfrm>
            <a:off x="5580112" y="3031534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05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  <p:sp>
        <p:nvSpPr>
          <p:cNvPr id="21" name="文本占位符 15"/>
          <p:cNvSpPr>
            <a:spLocks noGrp="1"/>
          </p:cNvSpPr>
          <p:nvPr>
            <p:ph type="body" sz="quarter" idx="17" hasCustomPrompt="1"/>
          </p:nvPr>
        </p:nvSpPr>
        <p:spPr>
          <a:xfrm>
            <a:off x="5580112" y="3363838"/>
            <a:ext cx="1872258" cy="309332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06  </a:t>
            </a:r>
            <a:r>
              <a:rPr lang="zh-CN" altLang="en-US" dirty="0"/>
              <a:t>点击添加目录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_0009.PNG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1851670"/>
            <a:ext cx="1872208" cy="504701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rgbClr val="E50078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075806"/>
            <a:ext cx="2016224" cy="50400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10" name="文本占位符 22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2" name="文本占位符 24"/>
          <p:cNvSpPr>
            <a:spLocks noGrp="1"/>
          </p:cNvSpPr>
          <p:nvPr>
            <p:ph type="body" sz="quarter" idx="13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4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2" name="圆角矩形 1"/>
          <p:cNvSpPr/>
          <p:nvPr userDrawn="1"/>
        </p:nvSpPr>
        <p:spPr>
          <a:xfrm>
            <a:off x="4139952" y="51470"/>
            <a:ext cx="4968552" cy="5040560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83518"/>
            <a:ext cx="3600450" cy="5700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单击以添加标题</a:t>
            </a:r>
            <a:endParaRPr lang="zh-CN" altLang="en-US" dirty="0"/>
          </a:p>
        </p:txBody>
      </p:sp>
      <p:sp>
        <p:nvSpPr>
          <p:cNvPr id="7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125860"/>
            <a:ext cx="3600450" cy="36577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5007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单击以添加子标题</a:t>
            </a:r>
            <a:endParaRPr lang="zh-CN" altLang="en-US" dirty="0"/>
          </a:p>
        </p:txBody>
      </p:sp>
      <p:sp>
        <p:nvSpPr>
          <p:cNvPr id="14" name="文本占位符 22"/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594887"/>
            <a:ext cx="3604440" cy="307564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5" name="文本占位符 24"/>
          <p:cNvSpPr>
            <a:spLocks noGrp="1"/>
          </p:cNvSpPr>
          <p:nvPr>
            <p:ph type="body" sz="quarter" idx="16" hasCustomPrompt="1"/>
          </p:nvPr>
        </p:nvSpPr>
        <p:spPr>
          <a:xfrm>
            <a:off x="319860" y="1970819"/>
            <a:ext cx="3604440" cy="332703"/>
          </a:xfrm>
        </p:spPr>
        <p:txBody>
          <a:bodyPr>
            <a:noAutofit/>
          </a:bodyPr>
          <a:lstStyle>
            <a:lvl1pPr marL="0" indent="0">
              <a:buNone/>
              <a:defRPr lang="zh-CN" altLang="en-US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  <p:sp>
        <p:nvSpPr>
          <p:cNvPr id="16" name="文本占位符 26"/>
          <p:cNvSpPr>
            <a:spLocks noGrp="1"/>
          </p:cNvSpPr>
          <p:nvPr>
            <p:ph type="body" sz="quarter" idx="17" hasCustomPrompt="1"/>
          </p:nvPr>
        </p:nvSpPr>
        <p:spPr>
          <a:xfrm>
            <a:off x="323850" y="2351822"/>
            <a:ext cx="3604440" cy="342717"/>
          </a:xfrm>
        </p:spPr>
        <p:txBody>
          <a:bodyPr>
            <a:normAutofit/>
          </a:bodyPr>
          <a:lstStyle>
            <a:lvl1pPr marL="0" indent="0">
              <a:buNone/>
              <a:defRPr lang="zh-CN" altLang="en-US" sz="1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dirty="0"/>
              <a:t>添加详文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wmf"/><Relationship Id="rId1" Type="http://schemas.openxmlformats.org/officeDocument/2006/relationships/package" Target="../embeddings/Document3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.w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wmf"/><Relationship Id="rId1" Type="http://schemas.openxmlformats.org/officeDocument/2006/relationships/package" Target="../embeddings/Document2.doc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007602" y="1779662"/>
            <a:ext cx="7128793" cy="1368152"/>
          </a:xfrm>
        </p:spPr>
        <p:txBody>
          <a:bodyPr>
            <a:noAutofit/>
          </a:bodyPr>
          <a:lstStyle/>
          <a:p>
            <a:r>
              <a:rPr lang="en-US" altLang="zh-CN" sz="2400" b="1" dirty="0">
                <a:sym typeface="+mn-ea"/>
              </a:rPr>
              <a:t>2026</a:t>
            </a:r>
            <a:r>
              <a:rPr lang="zh-CN" altLang="en-US" sz="2400" b="1" dirty="0">
                <a:sym typeface="+mn-ea"/>
              </a:rPr>
              <a:t>年咪咕音乐数字产品互联网自营项目合作申报</a:t>
            </a:r>
            <a:endParaRPr lang="en-US" altLang="zh-CN" sz="2400" b="1" dirty="0">
              <a:sym typeface="+mn-ea"/>
            </a:endParaRPr>
          </a:p>
          <a:p>
            <a:r>
              <a:rPr lang="en-US" altLang="zh-CN" sz="2400" b="1" dirty="0">
                <a:sym typeface="+mn-ea"/>
              </a:rPr>
              <a:t>XXX</a:t>
            </a:r>
            <a:r>
              <a:rPr lang="zh-CN" altLang="en-US" sz="2400" b="1" dirty="0">
                <a:sym typeface="+mn-ea"/>
              </a:rPr>
              <a:t>公司</a:t>
            </a:r>
            <a:endParaRPr lang="zh-CN" altLang="en-US" sz="2400" b="1" strike="noStrike" kern="1200" noProof="1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sp>
        <p:nvSpPr>
          <p:cNvPr id="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75619" y="4307455"/>
            <a:ext cx="2592760" cy="298258"/>
          </a:xfrm>
        </p:spPr>
        <p:txBody>
          <a:bodyPr/>
          <a:lstStyle/>
          <a:p>
            <a:r>
              <a:rPr lang="en-US" altLang="zh-CN" sz="1000" dirty="0"/>
              <a:t>2026</a:t>
            </a:r>
            <a:r>
              <a:rPr lang="zh-CN" altLang="en-US" sz="1000" dirty="0"/>
              <a:t>年</a:t>
            </a:r>
            <a:r>
              <a:rPr lang="en-US" altLang="zh-CN" sz="1000" dirty="0"/>
              <a:t>x</a:t>
            </a:r>
            <a:r>
              <a:rPr lang="zh-CN" altLang="en-US" sz="1000" dirty="0"/>
              <a:t>月</a:t>
            </a:r>
            <a:endParaRPr lang="en-US" altLang="zh-CN" sz="10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合作资源资质证明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8931" y="1563638"/>
            <a:ext cx="3909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、若为互联网平台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直接申请合作的，提供合作主体公司资质证明；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、若为互联网平台授权方申请合作的，提供在授权期内的互联网平台授权证明；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右侧截图为互联网平台授权证明示例。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3967" y="1059582"/>
            <a:ext cx="4663375" cy="2880320"/>
          </a:xfrm>
          <a:prstGeom prst="rect">
            <a:avLst/>
          </a:prstGeom>
        </p:spPr>
      </p:pic>
      <p:sp>
        <p:nvSpPr>
          <p:cNvPr id="3" name="灯片编号占位符 2"/>
          <p:cNvSpPr txBox="1"/>
          <p:nvPr/>
        </p:nvSpPr>
        <p:spPr>
          <a:xfrm>
            <a:off x="8792960" y="4803998"/>
            <a:ext cx="351040" cy="3395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888432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合作商务政策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3528" y="1317585"/>
            <a:ext cx="295905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2"/>
          <p:cNvSpPr txBox="1"/>
          <p:nvPr/>
        </p:nvSpPr>
        <p:spPr>
          <a:xfrm>
            <a:off x="8748464" y="4876006"/>
            <a:ext cx="395536" cy="2674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 dirty="0"/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03985" y="2283460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showAsIcon="1" r:id="rId1" imgW="971550" imgH="952500" progId="">
                  <p:embed/>
                </p:oleObj>
              </mc:Choice>
              <mc:Fallback>
                <p:oleObj name="" showAsIcon="1" r:id="rId1" imgW="971550" imgH="952500" progId="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3985" y="2283460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合作资源介绍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605" y="1059815"/>
            <a:ext cx="8435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此次合作的互联网平台的相关资源介绍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14880" cy="216024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合作案例清单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4014" y="901174"/>
            <a:ext cx="806489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请提供既往数字产品销售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订购相关的合作案例（合作金额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万元以上的）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54014" y="1775581"/>
          <a:ext cx="8064896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3693"/>
                <a:gridCol w="2310197"/>
                <a:gridCol w="2808312"/>
                <a:gridCol w="19026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案例名称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合作公司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合作金额（万）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……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合作案例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en-US" altLang="zh-CN" sz="2400" b="1" dirty="0">
                <a:sym typeface="+mn-ea"/>
              </a:rPr>
              <a:t>—</a:t>
            </a:r>
            <a:r>
              <a:rPr lang="zh-CN" altLang="en-US" sz="2400" b="1" dirty="0">
                <a:sym typeface="+mn-ea"/>
              </a:rPr>
              <a:t>案例介绍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544" y="1511299"/>
            <a:ext cx="806489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、请阐述上页合作案例的推广方案及合作效果，须包含落地页截图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、请根据案例数量自行增加页数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14880" cy="339502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合作案例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1—</a:t>
            </a:r>
            <a:r>
              <a:rPr lang="zh-CN" altLang="en-US" sz="2400" b="1" dirty="0">
                <a:sym typeface="+mn-ea"/>
              </a:rPr>
              <a:t>证明材料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850" y="1059582"/>
            <a:ext cx="8218932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、请提供上页案例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合同关键页，包含封面、内容、金额、签字盖章页等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1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如为框架合同，还须提供字节跳动（巨量引擎）平台消耗截图（截图须包含代理商信息、广告主信息、历史总消耗金额等）</a:t>
            </a:r>
            <a:endParaRPr kumimoji="1" lang="en-US" altLang="zh-CN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、请根据案例数量自行增加页数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83758" y="4803998"/>
            <a:ext cx="407578" cy="216024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23850" y="331127"/>
            <a:ext cx="482421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咪咕音乐合作方案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850" y="1203334"/>
            <a:ext cx="7197575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以咪咕音乐视频彩铃业务为基础，详述合作方案，包括但不限于：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、对本次合作的互联网平台资源的使用策略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对本次合作的方案计划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效果预估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可根据实际内容增加页数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14880" cy="288032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51520" y="195486"/>
            <a:ext cx="3600450" cy="570047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ym typeface="+mn-ea"/>
              </a:rPr>
              <a:t>基本信息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*必须填写</a:t>
            </a:r>
            <a:endParaRPr lang="zh-CN" altLang="en-US" sz="2400" b="1" kern="1200" dirty="0">
              <a:solidFill>
                <a:srgbClr val="E50078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11560" y="1203598"/>
          <a:ext cx="6096000" cy="18542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60240"/>
                <a:gridCol w="393576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公司名称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申报主体类型*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联系人姓名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联系人电话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联系人邮箱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11560" y="3506175"/>
            <a:ext cx="799288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*申报主体类型，填写：互联网平台或互联网平台授权方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如申报材料总体大小超过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40M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，请上传至中国移动云盘后发送邮件。</a:t>
            </a:r>
            <a:endParaRPr lang="zh-CN" altLang="en-US" sz="1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792960" y="4803998"/>
            <a:ext cx="298376" cy="252758"/>
          </a:xfrm>
        </p:spPr>
        <p:txBody>
          <a:bodyPr/>
          <a:lstStyle/>
          <a:p>
            <a:fld id="{55B3399C-1981-47D9-8403-80D72EBE19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456384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申报声明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520" y="1231438"/>
            <a:ext cx="34563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/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691640" y="2139950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showAsIcon="1" r:id="rId1" imgW="971550" imgH="952500" progId="">
                  <p:embed/>
                </p:oleObj>
              </mc:Choice>
              <mc:Fallback>
                <p:oleObj name="" showAsIcon="1" r:id="rId1" imgW="971550" imgH="952500" progId="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91640" y="2139950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600450" cy="570047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营业执照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520" y="1491630"/>
            <a:ext cx="3312368" cy="25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非三证合一还需提供组织机构代码证、税务登记证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银行开户许可证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520" y="1833086"/>
            <a:ext cx="331236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请保持文字清晰可辨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增值税专用发票承诺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520" y="1317585"/>
            <a:ext cx="3031067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按以下模板填写、盖章，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在本页右方插入扫描件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48130" y="2427605"/>
          <a:ext cx="971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showAsIcon="1" r:id="rId1" imgW="971550" imgH="952500" progId="">
                  <p:embed/>
                </p:oleObj>
              </mc:Choice>
              <mc:Fallback>
                <p:oleObj name="" showAsIcon="1" r:id="rId1" imgW="971550" imgH="952500" progId="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48130" y="2427605"/>
                        <a:ext cx="97155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国家企业信用信息公示系统“基础信息”页截图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4141" y="2040157"/>
            <a:ext cx="249299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按右侧参考示例截图，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5976" y="1055318"/>
            <a:ext cx="4580415" cy="3303840"/>
          </a:xfrm>
          <a:prstGeom prst="rect">
            <a:avLst/>
          </a:prstGeom>
        </p:spPr>
      </p:pic>
      <p:sp>
        <p:nvSpPr>
          <p:cNvPr id="3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国家企业信用信息公示系统“列入经营异常名录信息 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5976" y="1221164"/>
            <a:ext cx="4616696" cy="27011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4141" y="2040157"/>
            <a:ext cx="249299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按右侧参考示例截图，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1520" y="195486"/>
            <a:ext cx="3744416" cy="1368152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国家企业信用信息公示系统“列入严重违法失信名单（黑名单）”页截图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*必须提供</a:t>
            </a:r>
            <a:endParaRPr kumimoji="1"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278" y="1220872"/>
            <a:ext cx="4626349" cy="2701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4141" y="2040157"/>
            <a:ext cx="249299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按右侧参考示例截图，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在本页右方插入截图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2"/>
          <p:cNvSpPr txBox="1"/>
          <p:nvPr/>
        </p:nvSpPr>
        <p:spPr>
          <a:xfrm>
            <a:off x="8792960" y="4803998"/>
            <a:ext cx="298376" cy="252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zh-CN" altLang="en-US" sz="1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B3399C-1981-47D9-8403-80D72EBE190D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WPS 演示</Application>
  <PresentationFormat>全屏显示(16:9)</PresentationFormat>
  <Paragraphs>158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Impact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86152</cp:lastModifiedBy>
  <cp:revision>281</cp:revision>
  <dcterms:created xsi:type="dcterms:W3CDTF">2016-05-15T13:32:00Z</dcterms:created>
  <dcterms:modified xsi:type="dcterms:W3CDTF">2026-04-22T06:50:18Z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2052-11.8.2.12309</vt:lpwstr>
  </property>
  <property fmtid="{D5CDD505-2E9C-101B-9397-08002B2CF9AE}" pid="3" name="ICV">
    <vt:lpwstr>FB000242AF8F4B88A86CD81A051251A9</vt:lpwstr>
  </property>
</Properties>
</file>