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05" r:id="rId2"/>
    <p:sldId id="433" r:id="rId3"/>
    <p:sldId id="434" r:id="rId4"/>
    <p:sldId id="446" r:id="rId5"/>
    <p:sldId id="442" r:id="rId6"/>
    <p:sldId id="468" r:id="rId7"/>
    <p:sldId id="467" r:id="rId8"/>
    <p:sldId id="443" r:id="rId9"/>
    <p:sldId id="444" r:id="rId10"/>
    <p:sldId id="466" r:id="rId11"/>
    <p:sldId id="464" r:id="rId12"/>
    <p:sldId id="448" r:id="rId13"/>
    <p:sldId id="469" r:id="rId14"/>
    <p:sldId id="472" r:id="rId15"/>
    <p:sldId id="470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>
          <p15:clr>
            <a:srgbClr val="A4A3A4"/>
          </p15:clr>
        </p15:guide>
        <p15:guide id="2" orient="horz" pos="2255">
          <p15:clr>
            <a:srgbClr val="A4A3A4"/>
          </p15:clr>
        </p15:guide>
        <p15:guide id="3" pos="2880">
          <p15:clr>
            <a:srgbClr val="A4A3A4"/>
          </p15:clr>
        </p15:guide>
        <p15:guide id="4" orient="horz" pos="27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78"/>
    <a:srgbClr val="404040"/>
    <a:srgbClr val="595959"/>
    <a:srgbClr val="179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15"/>
    <p:restoredTop sz="93197"/>
  </p:normalViewPr>
  <p:slideViewPr>
    <p:cSldViewPr>
      <p:cViewPr varScale="1">
        <p:scale>
          <a:sx n="147" d="100"/>
          <a:sy n="147" d="100"/>
        </p:scale>
        <p:origin x="208" y="376"/>
      </p:cViewPr>
      <p:guideLst>
        <p:guide/>
        <p:guide orient="horz" pos="2255"/>
        <p:guide pos="2880"/>
        <p:guide orient="horz" pos="27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2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F7BC4-115E-400A-B85A-05FF584DECF8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5E48C-0DC5-44AB-878E-6F66E77A9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4A1C7-386E-4AB6-8C43-1628508DB86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CEC95-371B-433C-BA66-92264C4032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3525916"/>
            <a:ext cx="3384376" cy="43274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单击以添加标题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9811" y="3980726"/>
            <a:ext cx="3384376" cy="287635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单击以添加子标题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9811" y="4290429"/>
            <a:ext cx="3384376" cy="297545"/>
          </a:xfrm>
        </p:spPr>
        <p:txBody>
          <a:bodyPr>
            <a:noAutofit/>
          </a:bodyPr>
          <a:lstStyle>
            <a:lvl1pPr marL="0" indent="0" algn="ctr">
              <a:buNone/>
              <a:defRPr sz="800">
                <a:solidFill>
                  <a:srgbClr val="E50078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altLang="zh-CN" dirty="0"/>
              <a:t>2019.03.20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491706" y="1563638"/>
            <a:ext cx="1872382" cy="504626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rgbClr val="E50078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37422" y="1971005"/>
            <a:ext cx="1026666" cy="329565"/>
          </a:xfrm>
        </p:spPr>
        <p:txBody>
          <a:bodyPr>
            <a:noAutofit/>
          </a:bodyPr>
          <a:lstStyle>
            <a:lvl1pPr marL="0" indent="0">
              <a:buNone/>
              <a:defRPr sz="19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2" hasCustomPrompt="1"/>
          </p:nvPr>
        </p:nvSpPr>
        <p:spPr>
          <a:xfrm>
            <a:off x="5580112" y="1676170"/>
            <a:ext cx="1872258" cy="309332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点击添加目录</a:t>
            </a:r>
          </a:p>
        </p:txBody>
      </p:sp>
      <p:sp>
        <p:nvSpPr>
          <p:cNvPr id="17" name="文本占位符 15"/>
          <p:cNvSpPr>
            <a:spLocks noGrp="1"/>
          </p:cNvSpPr>
          <p:nvPr>
            <p:ph type="body" sz="quarter" idx="13" hasCustomPrompt="1"/>
          </p:nvPr>
        </p:nvSpPr>
        <p:spPr>
          <a:xfrm>
            <a:off x="5580112" y="2022977"/>
            <a:ext cx="1872258" cy="309332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02  </a:t>
            </a:r>
            <a:r>
              <a:rPr lang="zh-CN" altLang="en-US" dirty="0"/>
              <a:t>点击添加目录</a:t>
            </a:r>
          </a:p>
        </p:txBody>
      </p:sp>
      <p:sp>
        <p:nvSpPr>
          <p:cNvPr id="18" name="文本占位符 15"/>
          <p:cNvSpPr>
            <a:spLocks noGrp="1"/>
          </p:cNvSpPr>
          <p:nvPr>
            <p:ph type="body" sz="quarter" idx="14" hasCustomPrompt="1"/>
          </p:nvPr>
        </p:nvSpPr>
        <p:spPr>
          <a:xfrm>
            <a:off x="5580112" y="2355281"/>
            <a:ext cx="1872258" cy="309332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03  </a:t>
            </a:r>
            <a:r>
              <a:rPr lang="zh-CN" altLang="en-US" dirty="0"/>
              <a:t>点击添加目录</a:t>
            </a:r>
          </a:p>
        </p:txBody>
      </p:sp>
      <p:sp>
        <p:nvSpPr>
          <p:cNvPr id="19" name="文本占位符 15"/>
          <p:cNvSpPr>
            <a:spLocks noGrp="1"/>
          </p:cNvSpPr>
          <p:nvPr>
            <p:ph type="body" sz="quarter" idx="15" hasCustomPrompt="1"/>
          </p:nvPr>
        </p:nvSpPr>
        <p:spPr>
          <a:xfrm>
            <a:off x="5580112" y="2684727"/>
            <a:ext cx="1872258" cy="309332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04  </a:t>
            </a:r>
            <a:r>
              <a:rPr lang="zh-CN" altLang="en-US" dirty="0"/>
              <a:t>点击添加目录</a:t>
            </a:r>
          </a:p>
        </p:txBody>
      </p:sp>
      <p:sp>
        <p:nvSpPr>
          <p:cNvPr id="20" name="文本占位符 15"/>
          <p:cNvSpPr>
            <a:spLocks noGrp="1"/>
          </p:cNvSpPr>
          <p:nvPr>
            <p:ph type="body" sz="quarter" idx="16" hasCustomPrompt="1"/>
          </p:nvPr>
        </p:nvSpPr>
        <p:spPr>
          <a:xfrm>
            <a:off x="5580112" y="3031534"/>
            <a:ext cx="1872258" cy="309332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05  </a:t>
            </a:r>
            <a:r>
              <a:rPr lang="zh-CN" altLang="en-US" dirty="0"/>
              <a:t>点击添加目录</a:t>
            </a:r>
          </a:p>
        </p:txBody>
      </p:sp>
      <p:sp>
        <p:nvSpPr>
          <p:cNvPr id="21" name="文本占位符 15"/>
          <p:cNvSpPr>
            <a:spLocks noGrp="1"/>
          </p:cNvSpPr>
          <p:nvPr>
            <p:ph type="body" sz="quarter" idx="17" hasCustomPrompt="1"/>
          </p:nvPr>
        </p:nvSpPr>
        <p:spPr>
          <a:xfrm>
            <a:off x="5580112" y="3363838"/>
            <a:ext cx="1872258" cy="309332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06  </a:t>
            </a:r>
            <a:r>
              <a:rPr lang="zh-CN" altLang="en-US" dirty="0"/>
              <a:t>点击添加目录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隔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_0009.PNG"/>
          <p:cNvPicPr>
            <a:picLocks noChangeAspect="1"/>
          </p:cNvPicPr>
          <p:nvPr userDrawn="1"/>
        </p:nvPicPr>
        <p:blipFill>
          <a:blip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3635896" y="1851670"/>
            <a:ext cx="1872208" cy="504701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rgbClr val="E50078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 hasCustomPrompt="1"/>
          </p:nvPr>
        </p:nvSpPr>
        <p:spPr>
          <a:xfrm>
            <a:off x="3563888" y="3075806"/>
            <a:ext cx="2016224" cy="504007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单击以添加子标题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483518"/>
            <a:ext cx="3600450" cy="57004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单击以添加标题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1125860"/>
            <a:ext cx="3600450" cy="36577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单击以添加子标题</a:t>
            </a:r>
          </a:p>
        </p:txBody>
      </p:sp>
      <p:sp>
        <p:nvSpPr>
          <p:cNvPr id="10" name="文本占位符 22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1594887"/>
            <a:ext cx="3604440" cy="307564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添加详文</a:t>
            </a:r>
          </a:p>
        </p:txBody>
      </p:sp>
      <p:sp>
        <p:nvSpPr>
          <p:cNvPr id="12" name="文本占位符 24"/>
          <p:cNvSpPr>
            <a:spLocks noGrp="1"/>
          </p:cNvSpPr>
          <p:nvPr>
            <p:ph type="body" sz="quarter" idx="13" hasCustomPrompt="1"/>
          </p:nvPr>
        </p:nvSpPr>
        <p:spPr>
          <a:xfrm>
            <a:off x="319860" y="1970819"/>
            <a:ext cx="3604440" cy="332703"/>
          </a:xfrm>
        </p:spPr>
        <p:txBody>
          <a:bodyPr>
            <a:noAutofit/>
          </a:bodyPr>
          <a:lstStyle>
            <a:lvl1pPr marL="0" indent="0">
              <a:buNone/>
              <a:defRPr lang="zh-CN" altLang="en-US" sz="11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dirty="0"/>
              <a:t>添加详文</a:t>
            </a:r>
          </a:p>
        </p:txBody>
      </p:sp>
      <p:sp>
        <p:nvSpPr>
          <p:cNvPr id="14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2351822"/>
            <a:ext cx="3604440" cy="342717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dirty="0"/>
              <a:t>添加详文</a:t>
            </a:r>
          </a:p>
        </p:txBody>
      </p:sp>
      <p:sp>
        <p:nvSpPr>
          <p:cNvPr id="2" name="圆角矩形 1">
            <a:extLst>
              <a:ext uri="{FF2B5EF4-FFF2-40B4-BE49-F238E27FC236}">
                <a16:creationId xmlns:a16="http://schemas.microsoft.com/office/drawing/2014/main" id="{43E8FA6D-A34A-A9D4-EB6F-0176CA6FD680}"/>
              </a:ext>
            </a:extLst>
          </p:cNvPr>
          <p:cNvSpPr/>
          <p:nvPr userDrawn="1"/>
        </p:nvSpPr>
        <p:spPr>
          <a:xfrm>
            <a:off x="4139952" y="51470"/>
            <a:ext cx="4968552" cy="5040560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483518"/>
            <a:ext cx="3600450" cy="57004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单击以添加标题</a:t>
            </a:r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1125860"/>
            <a:ext cx="3600450" cy="36577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单击以添加子标题</a:t>
            </a:r>
          </a:p>
        </p:txBody>
      </p:sp>
      <p:sp>
        <p:nvSpPr>
          <p:cNvPr id="14" name="文本占位符 22"/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1594887"/>
            <a:ext cx="3604440" cy="307564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添加详文</a:t>
            </a:r>
          </a:p>
        </p:txBody>
      </p:sp>
      <p:sp>
        <p:nvSpPr>
          <p:cNvPr id="15" name="文本占位符 24"/>
          <p:cNvSpPr>
            <a:spLocks noGrp="1"/>
          </p:cNvSpPr>
          <p:nvPr>
            <p:ph type="body" sz="quarter" idx="16" hasCustomPrompt="1"/>
          </p:nvPr>
        </p:nvSpPr>
        <p:spPr>
          <a:xfrm>
            <a:off x="319860" y="1970819"/>
            <a:ext cx="3604440" cy="332703"/>
          </a:xfrm>
        </p:spPr>
        <p:txBody>
          <a:bodyPr>
            <a:noAutofit/>
          </a:bodyPr>
          <a:lstStyle>
            <a:lvl1pPr marL="0" indent="0">
              <a:buNone/>
              <a:defRPr lang="zh-CN" altLang="en-US" sz="11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dirty="0"/>
              <a:t>添加详文</a:t>
            </a:r>
          </a:p>
        </p:txBody>
      </p:sp>
      <p:sp>
        <p:nvSpPr>
          <p:cNvPr id="16" name="文本占位符 26"/>
          <p:cNvSpPr>
            <a:spLocks noGrp="1"/>
          </p:cNvSpPr>
          <p:nvPr>
            <p:ph type="body" sz="quarter" idx="17" hasCustomPrompt="1"/>
          </p:nvPr>
        </p:nvSpPr>
        <p:spPr>
          <a:xfrm>
            <a:off x="323850" y="2351822"/>
            <a:ext cx="3604440" cy="342717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dirty="0"/>
              <a:t>添加详文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3399C-1981-47D9-8403-80D72EBE19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Word___2.docx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Word___.docx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Word___1.docx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07602" y="1779662"/>
            <a:ext cx="7128793" cy="1368152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sym typeface="+mn-ea"/>
              </a:rPr>
              <a:t>2024</a:t>
            </a:r>
            <a:r>
              <a:rPr lang="zh-CN" altLang="en-US" sz="2400" b="1" dirty="0">
                <a:sym typeface="+mn-ea"/>
              </a:rPr>
              <a:t>年咪咕音乐数字产品互联网自营项目合作申报</a:t>
            </a:r>
            <a:endParaRPr lang="en-US" altLang="zh-CN" sz="2400" b="1" dirty="0">
              <a:sym typeface="+mn-ea"/>
            </a:endParaRPr>
          </a:p>
          <a:p>
            <a:r>
              <a:rPr lang="en-US" altLang="zh-CN" sz="2400" b="1" dirty="0">
                <a:sym typeface="+mn-ea"/>
              </a:rPr>
              <a:t>XXX</a:t>
            </a:r>
            <a:r>
              <a:rPr lang="zh-CN" altLang="en-US" sz="2400" b="1" dirty="0">
                <a:sym typeface="+mn-ea"/>
              </a:rPr>
              <a:t>公司</a:t>
            </a:r>
            <a:endParaRPr lang="zh-CN" altLang="en-US" sz="2400" b="1" strike="noStrike" kern="1200" noProof="1">
              <a:solidFill>
                <a:srgbClr val="E50078"/>
              </a:solidFill>
            </a:endParaRPr>
          </a:p>
          <a:p>
            <a:endParaRPr lang="zh-CN" altLang="en-US" sz="2400" dirty="0"/>
          </a:p>
        </p:txBody>
      </p:sp>
      <p:sp>
        <p:nvSpPr>
          <p:cNvPr id="3" name="文本占位符 3">
            <a:extLst>
              <a:ext uri="{FF2B5EF4-FFF2-40B4-BE49-F238E27FC236}">
                <a16:creationId xmlns:a16="http://schemas.microsoft.com/office/drawing/2014/main" id="{8A9C0C91-45C2-9817-3D16-776FD321FA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75619" y="4307455"/>
            <a:ext cx="2592760" cy="298258"/>
          </a:xfrm>
        </p:spPr>
        <p:txBody>
          <a:bodyPr/>
          <a:lstStyle/>
          <a:p>
            <a:r>
              <a:rPr lang="en-US" altLang="zh-CN" sz="1000" dirty="0"/>
              <a:t>2024</a:t>
            </a:r>
            <a:r>
              <a:rPr lang="zh-CN" altLang="en-US" sz="1000" dirty="0"/>
              <a:t>年</a:t>
            </a:r>
            <a:r>
              <a:rPr lang="en-US" altLang="zh-CN" sz="1000" dirty="0"/>
              <a:t>x</a:t>
            </a:r>
            <a:r>
              <a:rPr lang="zh-CN" altLang="en-US" sz="1000" dirty="0"/>
              <a:t>月</a:t>
            </a:r>
            <a:endParaRPr lang="en-US" altLang="zh-CN" sz="10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744416" cy="1368152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合作资源资质证明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*必须提供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1045E5A-4181-17FA-4FC2-452DAAFEC3E8}"/>
              </a:ext>
            </a:extLst>
          </p:cNvPr>
          <p:cNvSpPr/>
          <p:nvPr/>
        </p:nvSpPr>
        <p:spPr>
          <a:xfrm>
            <a:off x="168931" y="1563638"/>
            <a:ext cx="39095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、若为互联网平台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直接申请合作的，提供合作主体公司资质证明；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、若为互联网平台授权方申请合作的，提供在授权期内的互联网平台授权证明；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右侧截图为互联网平台授权证明示例。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FC4D899-7AB3-F5B9-93F7-D03080E10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7" y="1059582"/>
            <a:ext cx="4663375" cy="2880320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8A36531-A865-802D-9F7D-F5FDD56E1964}"/>
              </a:ext>
            </a:extLst>
          </p:cNvPr>
          <p:cNvSpPr txBox="1">
            <a:spLocks/>
          </p:cNvSpPr>
          <p:nvPr/>
        </p:nvSpPr>
        <p:spPr>
          <a:xfrm>
            <a:off x="8792960" y="4803998"/>
            <a:ext cx="351040" cy="3395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zh-CN" alt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B3399C-1981-47D9-8403-80D72EBE190D}" type="slidenum">
              <a:rPr lang="en-US" altLang="zh-CN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702421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888432" cy="570047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合作商务政策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*必须提供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3528" y="1317585"/>
            <a:ext cx="2959059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按以下模板填写、盖章，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在本页右方插入扫描件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D58E0BAE-9DEA-3270-1629-8FD1C1E77C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272458"/>
              </p:ext>
            </p:extLst>
          </p:nvPr>
        </p:nvGraphicFramePr>
        <p:xfrm>
          <a:off x="1463475" y="2515968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showAsIcon="1" r:id="rId2" imgW="914553" imgH="828812" progId="Word.Document.12">
                  <p:embed/>
                </p:oleObj>
              </mc:Choice>
              <mc:Fallback>
                <p:oleObj name="文档" showAsIcon="1" r:id="rId2" imgW="914553" imgH="8288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63475" y="2515968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A5A791E-99DA-6BFA-9814-B910C11E0162}"/>
              </a:ext>
            </a:extLst>
          </p:cNvPr>
          <p:cNvSpPr txBox="1">
            <a:spLocks/>
          </p:cNvSpPr>
          <p:nvPr/>
        </p:nvSpPr>
        <p:spPr>
          <a:xfrm>
            <a:off x="8748464" y="4876006"/>
            <a:ext cx="395536" cy="2674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zh-CN" alt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B3399C-1981-47D9-8403-80D72EBE190D}" type="slidenum">
              <a:rPr lang="en-US" altLang="zh-CN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075711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23850" y="331127"/>
            <a:ext cx="4824214" cy="570047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合作资源介绍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3A737B2-B672-587D-B89E-3A3BD3D9B04C}"/>
              </a:ext>
            </a:extLst>
          </p:cNvPr>
          <p:cNvSpPr/>
          <p:nvPr/>
        </p:nvSpPr>
        <p:spPr>
          <a:xfrm>
            <a:off x="395605" y="1059815"/>
            <a:ext cx="84353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此次合作的互联网平台的相关资源介绍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可根据实际内容增加页数</a:t>
            </a:r>
          </a:p>
        </p:txBody>
      </p:sp>
      <p:sp>
        <p:nvSpPr>
          <p:cNvPr id="2" name="灯片编号占位符 2">
            <a:extLst>
              <a:ext uri="{FF2B5EF4-FFF2-40B4-BE49-F238E27FC236}">
                <a16:creationId xmlns:a16="http://schemas.microsoft.com/office/drawing/2014/main" id="{5BF3D373-1660-5964-0268-5C549375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6456" y="4803998"/>
            <a:ext cx="414880" cy="216024"/>
          </a:xfrm>
        </p:spPr>
        <p:txBody>
          <a:bodyPr/>
          <a:lstStyle/>
          <a:p>
            <a:fld id="{55B3399C-1981-47D9-8403-80D72EBE190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29625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23850" y="331127"/>
            <a:ext cx="4824214" cy="570047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合作案例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en-US" altLang="zh-CN" sz="2400" b="1" dirty="0">
                <a:sym typeface="+mn-ea"/>
              </a:rPr>
              <a:t>—</a:t>
            </a:r>
            <a:r>
              <a:rPr lang="zh-CN" altLang="en-US" sz="2400" b="1" dirty="0">
                <a:sym typeface="+mn-ea"/>
              </a:rPr>
              <a:t>案例介绍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4D46F95-0C7C-E309-DDC1-F7BB9A1C8DA2}"/>
              </a:ext>
            </a:extLst>
          </p:cNvPr>
          <p:cNvSpPr txBox="1"/>
          <p:nvPr/>
        </p:nvSpPr>
        <p:spPr>
          <a:xfrm>
            <a:off x="467544" y="1511299"/>
            <a:ext cx="7704532" cy="2120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、请提供既往数字产品销售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订购相关的合作案例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、请阐述推广方案及合作效果，须包含落地页截图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、请根据案例数量自行增加页数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灯片编号占位符 2">
            <a:extLst>
              <a:ext uri="{FF2B5EF4-FFF2-40B4-BE49-F238E27FC236}">
                <a16:creationId xmlns:a16="http://schemas.microsoft.com/office/drawing/2014/main" id="{CCC72800-5879-5265-7A54-2EEAB969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6456" y="4803998"/>
            <a:ext cx="414880" cy="339502"/>
          </a:xfrm>
        </p:spPr>
        <p:txBody>
          <a:bodyPr/>
          <a:lstStyle/>
          <a:p>
            <a:fld id="{55B3399C-1981-47D9-8403-80D72EBE190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60320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23850" y="331127"/>
            <a:ext cx="4824214" cy="570047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合作案例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1—</a:t>
            </a:r>
            <a:r>
              <a:rPr lang="zh-CN" altLang="en-US" sz="2400" b="1" dirty="0">
                <a:sym typeface="+mn-ea"/>
              </a:rPr>
              <a:t>证明材料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4D46F95-0C7C-E309-DDC1-F7BB9A1C8DA2}"/>
              </a:ext>
            </a:extLst>
          </p:cNvPr>
          <p:cNvSpPr txBox="1"/>
          <p:nvPr/>
        </p:nvSpPr>
        <p:spPr>
          <a:xfrm>
            <a:off x="323850" y="1059582"/>
            <a:ext cx="8218932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、请提供上页案例</a:t>
            </a:r>
            <a:r>
              <a:rPr kumimoji="1" lang="zh-CN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合同关键页，包含封面、内容、金额、签字盖章页等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endPara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kumimoji="1" lang="zh-CN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zh-CN" altLang="en-US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如为框架合同，还须提供字节跳动（巨量引擎）平台消耗截图（截图须包含代理商信息、广告主信息、历史总消耗金额等）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B0F3A42E-182C-CE5B-60F0-9FC57BBC3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3758" y="4803998"/>
            <a:ext cx="407578" cy="216024"/>
          </a:xfrm>
        </p:spPr>
        <p:txBody>
          <a:bodyPr/>
          <a:lstStyle/>
          <a:p>
            <a:fld id="{55B3399C-1981-47D9-8403-80D72EBE190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38928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23850" y="331127"/>
            <a:ext cx="4824214" cy="570047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咪咕音乐合作方案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3CE474C-D3CF-AE57-912E-3458D2638E6B}"/>
              </a:ext>
            </a:extLst>
          </p:cNvPr>
          <p:cNvSpPr txBox="1"/>
          <p:nvPr/>
        </p:nvSpPr>
        <p:spPr>
          <a:xfrm>
            <a:off x="467850" y="1203334"/>
            <a:ext cx="7197575" cy="25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以咪咕音乐视频彩铃业务为基础，详述合作方案，包括但不限于：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、对本次合作的互联网平台资源的使用策略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对本次合作的方案计划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效果预估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可根据实际内容增加页数</a:t>
            </a: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D486898F-B3D9-FB7A-157B-7CD0CA8EB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6456" y="4803998"/>
            <a:ext cx="414880" cy="288032"/>
          </a:xfrm>
        </p:spPr>
        <p:txBody>
          <a:bodyPr/>
          <a:lstStyle/>
          <a:p>
            <a:fld id="{55B3399C-1981-47D9-8403-80D72EBE190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2972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251520" y="195486"/>
            <a:ext cx="3600450" cy="570047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ym typeface="+mn-ea"/>
              </a:rPr>
              <a:t>基本信息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*必须填写</a:t>
            </a:r>
            <a:endParaRPr lang="zh-CN" altLang="en-US" sz="2400" b="1" kern="1200" dirty="0">
              <a:solidFill>
                <a:srgbClr val="E50078"/>
              </a:solidFill>
            </a:endParaRPr>
          </a:p>
          <a:p>
            <a:endParaRPr lang="zh-CN" altLang="en-US" sz="2400" dirty="0"/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440671"/>
              </p:ext>
            </p:extLst>
          </p:nvPr>
        </p:nvGraphicFramePr>
        <p:xfrm>
          <a:off x="611560" y="1203598"/>
          <a:ext cx="6096000" cy="18542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申报主体类型*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联系人姓名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联系人电话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联系人邮箱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907BD6E4-37CF-9E1D-49FA-9938CDC8E680}"/>
              </a:ext>
            </a:extLst>
          </p:cNvPr>
          <p:cNvSpPr txBox="1"/>
          <p:nvPr/>
        </p:nvSpPr>
        <p:spPr>
          <a:xfrm>
            <a:off x="611560" y="3506175"/>
            <a:ext cx="799288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*申报主体类型，填写：互联网平台或互联网平台授权方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如申报材料总体大小超过</a:t>
            </a:r>
            <a:r>
              <a:rPr lang="en-US" altLang="zh-CN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40M</a:t>
            </a:r>
            <a:r>
              <a:rPr lang="zh-CN" altLang="en-US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，请上传至中国移动云盘后发送邮件。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69BDBF9-D0A2-1503-27AD-CE284C212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960" y="4803998"/>
            <a:ext cx="298376" cy="252758"/>
          </a:xfrm>
        </p:spPr>
        <p:txBody>
          <a:bodyPr/>
          <a:lstStyle/>
          <a:p>
            <a:fld id="{55B3399C-1981-47D9-8403-80D72EBE190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456384" cy="570047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申报声明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*必须提供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1520" y="1231438"/>
            <a:ext cx="345638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按以下模板填写、盖章，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在本页右方插入扫描件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B6EFC81D-BBF5-1AD1-3BF4-A26C4C7E0D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053915"/>
              </p:ext>
            </p:extLst>
          </p:nvPr>
        </p:nvGraphicFramePr>
        <p:xfrm>
          <a:off x="1331640" y="2571750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showAsIcon="1" r:id="rId2" imgW="914553" imgH="828812" progId="Word.Document.12">
                  <p:embed/>
                </p:oleObj>
              </mc:Choice>
              <mc:Fallback>
                <p:oleObj name="文档" showAsIcon="1" r:id="rId2" imgW="914553" imgH="8288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1640" y="2571750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灯片编号占位符 2">
            <a:extLst>
              <a:ext uri="{FF2B5EF4-FFF2-40B4-BE49-F238E27FC236}">
                <a16:creationId xmlns:a16="http://schemas.microsoft.com/office/drawing/2014/main" id="{2C775FDF-402A-5EE0-4AAE-CC7129628A53}"/>
              </a:ext>
            </a:extLst>
          </p:cNvPr>
          <p:cNvSpPr txBox="1">
            <a:spLocks/>
          </p:cNvSpPr>
          <p:nvPr/>
        </p:nvSpPr>
        <p:spPr>
          <a:xfrm>
            <a:off x="8792960" y="4803998"/>
            <a:ext cx="298376" cy="252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zh-CN" alt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B3399C-1981-47D9-8403-80D72EBE190D}" type="slidenum">
              <a:rPr lang="en-US" altLang="zh-CN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600450" cy="570047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营业执照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*必须提供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1520" y="1491630"/>
            <a:ext cx="3312368" cy="25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非三证合一还需提供组织机构代码证、税务登记证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在本页右方插入扫描件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请保持文字清晰可辨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2">
            <a:extLst>
              <a:ext uri="{FF2B5EF4-FFF2-40B4-BE49-F238E27FC236}">
                <a16:creationId xmlns:a16="http://schemas.microsoft.com/office/drawing/2014/main" id="{027FBDC0-7848-4E8F-A81B-D46CAEB1252D}"/>
              </a:ext>
            </a:extLst>
          </p:cNvPr>
          <p:cNvSpPr txBox="1">
            <a:spLocks/>
          </p:cNvSpPr>
          <p:nvPr/>
        </p:nvSpPr>
        <p:spPr>
          <a:xfrm>
            <a:off x="8792960" y="4803998"/>
            <a:ext cx="298376" cy="252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zh-CN" alt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B3399C-1981-47D9-8403-80D72EBE190D}" type="slidenum">
              <a:rPr lang="en-US" altLang="zh-CN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744416" cy="1368152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银行开户许可证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*必须提供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2432F67-CBB2-105E-8C39-6F3B1BA4B3D2}"/>
              </a:ext>
            </a:extLst>
          </p:cNvPr>
          <p:cNvSpPr txBox="1"/>
          <p:nvPr/>
        </p:nvSpPr>
        <p:spPr>
          <a:xfrm>
            <a:off x="251520" y="1833086"/>
            <a:ext cx="3312368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在本页右方插入扫描件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请保持文字清晰可辨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2">
            <a:extLst>
              <a:ext uri="{FF2B5EF4-FFF2-40B4-BE49-F238E27FC236}">
                <a16:creationId xmlns:a16="http://schemas.microsoft.com/office/drawing/2014/main" id="{561F4B03-96CA-C1F3-1D7F-A5D904412495}"/>
              </a:ext>
            </a:extLst>
          </p:cNvPr>
          <p:cNvSpPr txBox="1">
            <a:spLocks/>
          </p:cNvSpPr>
          <p:nvPr/>
        </p:nvSpPr>
        <p:spPr>
          <a:xfrm>
            <a:off x="8792960" y="4803998"/>
            <a:ext cx="298376" cy="252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zh-CN" alt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B3399C-1981-47D9-8403-80D72EBE190D}" type="slidenum">
              <a:rPr lang="en-US" altLang="zh-CN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744416" cy="1368152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增值税专用发票承诺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*必须提供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CA3754F-497B-4CAB-D330-FFFA9F9EC6EA}"/>
              </a:ext>
            </a:extLst>
          </p:cNvPr>
          <p:cNvSpPr txBox="1"/>
          <p:nvPr/>
        </p:nvSpPr>
        <p:spPr>
          <a:xfrm>
            <a:off x="251520" y="1317585"/>
            <a:ext cx="3031067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按以下模板填写、盖章，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在本页右方插入扫描件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D59E5EFD-B17C-C82C-9C1D-4AA37D6B90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393001"/>
              </p:ext>
            </p:extLst>
          </p:nvPr>
        </p:nvGraphicFramePr>
        <p:xfrm>
          <a:off x="1463475" y="2571750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showAsIcon="1" r:id="rId2" imgW="914553" imgH="828812" progId="Word.Document.12">
                  <p:embed/>
                </p:oleObj>
              </mc:Choice>
              <mc:Fallback>
                <p:oleObj name="文档" showAsIcon="1" r:id="rId2" imgW="914553" imgH="8288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63475" y="2571750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DAE3271-66C6-9A35-E7E6-837DBC9789D8}"/>
              </a:ext>
            </a:extLst>
          </p:cNvPr>
          <p:cNvSpPr txBox="1">
            <a:spLocks/>
          </p:cNvSpPr>
          <p:nvPr/>
        </p:nvSpPr>
        <p:spPr>
          <a:xfrm>
            <a:off x="8792960" y="4803998"/>
            <a:ext cx="298376" cy="252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zh-CN" alt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B3399C-1981-47D9-8403-80D72EBE190D}" type="slidenum">
              <a:rPr lang="en-US" altLang="zh-CN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97255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744416" cy="1368152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国家企业信用信息公示系统“基础信息”页截图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*必须提供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4141" y="2040157"/>
            <a:ext cx="2492990" cy="874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按右侧参考示例截图，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在本页右方插入截图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055318"/>
            <a:ext cx="4580415" cy="3303840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3AE5ECE-98D1-1DFC-95E2-082D2A390A13}"/>
              </a:ext>
            </a:extLst>
          </p:cNvPr>
          <p:cNvSpPr txBox="1">
            <a:spLocks/>
          </p:cNvSpPr>
          <p:nvPr/>
        </p:nvSpPr>
        <p:spPr>
          <a:xfrm>
            <a:off x="8792960" y="4803998"/>
            <a:ext cx="298376" cy="252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zh-CN" alt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B3399C-1981-47D9-8403-80D72EBE190D}" type="slidenum">
              <a:rPr lang="en-US" altLang="zh-CN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07074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744416" cy="1368152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国家企业信用信息公示系统“列入经营异常名录信息 ”页截图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*必须提供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221164"/>
            <a:ext cx="4616696" cy="270117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286CC88-D0CA-FF22-68BA-D08A8B5A5E6D}"/>
              </a:ext>
            </a:extLst>
          </p:cNvPr>
          <p:cNvSpPr txBox="1"/>
          <p:nvPr/>
        </p:nvSpPr>
        <p:spPr>
          <a:xfrm>
            <a:off x="254141" y="2040157"/>
            <a:ext cx="2492990" cy="874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按右侧参考示例截图，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在本页右方插入截图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2">
            <a:extLst>
              <a:ext uri="{FF2B5EF4-FFF2-40B4-BE49-F238E27FC236}">
                <a16:creationId xmlns:a16="http://schemas.microsoft.com/office/drawing/2014/main" id="{33880178-24B5-A28A-D291-0A150E11D035}"/>
              </a:ext>
            </a:extLst>
          </p:cNvPr>
          <p:cNvSpPr txBox="1">
            <a:spLocks/>
          </p:cNvSpPr>
          <p:nvPr/>
        </p:nvSpPr>
        <p:spPr>
          <a:xfrm>
            <a:off x="8792960" y="4803998"/>
            <a:ext cx="298376" cy="252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zh-CN" alt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B3399C-1981-47D9-8403-80D72EBE190D}" type="slidenum">
              <a:rPr lang="en-US" altLang="zh-CN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744416" cy="1368152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国家企业信用信息公示系统“列入严重违法失信名单（黑名单）”页截图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*必须提供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278" y="1220872"/>
            <a:ext cx="4626349" cy="270175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CA265BB-8940-2EE9-C358-235011D337E0}"/>
              </a:ext>
            </a:extLst>
          </p:cNvPr>
          <p:cNvSpPr txBox="1"/>
          <p:nvPr/>
        </p:nvSpPr>
        <p:spPr>
          <a:xfrm>
            <a:off x="254141" y="2040157"/>
            <a:ext cx="2492990" cy="874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按右侧参考示例截图，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在本页右方插入截图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2">
            <a:extLst>
              <a:ext uri="{FF2B5EF4-FFF2-40B4-BE49-F238E27FC236}">
                <a16:creationId xmlns:a16="http://schemas.microsoft.com/office/drawing/2014/main" id="{40F9EC53-9379-4F91-9C3D-E21B6B52E14C}"/>
              </a:ext>
            </a:extLst>
          </p:cNvPr>
          <p:cNvSpPr txBox="1">
            <a:spLocks/>
          </p:cNvSpPr>
          <p:nvPr/>
        </p:nvSpPr>
        <p:spPr>
          <a:xfrm>
            <a:off x="8792960" y="4803998"/>
            <a:ext cx="298376" cy="252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zh-CN" alt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B3399C-1981-47D9-8403-80D72EBE190D}" type="slidenum">
              <a:rPr lang="en-US" altLang="zh-CN" smtClean="0"/>
              <a:pPr/>
              <a:t>9</a:t>
            </a:fld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</TotalTime>
  <Words>520</Words>
  <Application>Microsoft Macintosh PowerPoint</Application>
  <PresentationFormat>全屏显示(16:9)</PresentationFormat>
  <Paragraphs>80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Microsoft YaHei</vt:lpstr>
      <vt:lpstr>Microsoft YaHei</vt:lpstr>
      <vt:lpstr>Arial</vt:lpstr>
      <vt:lpstr>Calibri</vt:lpstr>
      <vt:lpstr>Impact</vt:lpstr>
      <vt:lpstr>Office 主题</vt:lpstr>
      <vt:lpstr>Microsoft Word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admin</cp:lastModifiedBy>
  <cp:revision>276</cp:revision>
  <dcterms:created xsi:type="dcterms:W3CDTF">2016-05-15T13:32:00Z</dcterms:created>
  <dcterms:modified xsi:type="dcterms:W3CDTF">2024-04-11T01:42:32Z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2052-11.8.2.10229</vt:lpwstr>
  </property>
</Properties>
</file>