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05" r:id="rId2"/>
    <p:sldId id="412" r:id="rId3"/>
    <p:sldId id="429" r:id="rId4"/>
    <p:sldId id="432" r:id="rId5"/>
    <p:sldId id="446" r:id="rId6"/>
    <p:sldId id="442" r:id="rId7"/>
    <p:sldId id="443" r:id="rId8"/>
    <p:sldId id="444" r:id="rId9"/>
    <p:sldId id="445" r:id="rId10"/>
    <p:sldId id="447" r:id="rId11"/>
    <p:sldId id="450" r:id="rId12"/>
    <p:sldId id="462" r:id="rId13"/>
  </p:sldIdLst>
  <p:sldSz cx="9144000" cy="5143500" type="screen16x9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orient="horz" pos="2281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orient="horz" pos="27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E50078"/>
    <a:srgbClr val="595959"/>
    <a:srgbClr val="179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82"/>
    <p:restoredTop sz="93187"/>
  </p:normalViewPr>
  <p:slideViewPr>
    <p:cSldViewPr showGuides="1">
      <p:cViewPr varScale="1">
        <p:scale>
          <a:sx n="179" d="100"/>
          <a:sy n="179" d="100"/>
        </p:scale>
        <p:origin x="552" y="184"/>
      </p:cViewPr>
      <p:guideLst>
        <p:guide/>
        <p:guide orient="horz" pos="2281"/>
        <p:guide pos="2880"/>
        <p:guide orient="horz" pos="27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32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F7BC4-115E-400A-B85A-05FF584DECF8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5E48C-0DC5-44AB-878E-6F66E77A9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4A1C7-386E-4AB6-8C43-1628508DB86C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CEC95-371B-433C-BA66-92264C4032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2879812" y="3525916"/>
            <a:ext cx="3384376" cy="43274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单击以添加标题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9811" y="3980726"/>
            <a:ext cx="3384376" cy="287635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单击以添加子标题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9811" y="4290429"/>
            <a:ext cx="3384376" cy="297545"/>
          </a:xfrm>
        </p:spPr>
        <p:txBody>
          <a:bodyPr>
            <a:noAutofit/>
          </a:bodyPr>
          <a:lstStyle>
            <a:lvl1pPr marL="0" indent="0" algn="ctr">
              <a:buNone/>
              <a:defRPr sz="800">
                <a:solidFill>
                  <a:srgbClr val="E50078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altLang="zh-CN" dirty="0"/>
              <a:t>2019.03.20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2515-D597-44AF-9BA8-237EB7DAE6B8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99C-1981-47D9-8403-80D72EBE19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2515-D597-44AF-9BA8-237EB7DAE6B8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99C-1981-47D9-8403-80D72EBE19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491706" y="1563638"/>
            <a:ext cx="1872382" cy="504626"/>
          </a:xfrm>
        </p:spPr>
        <p:txBody>
          <a:bodyPr>
            <a:noAutofit/>
          </a:bodyPr>
          <a:lstStyle>
            <a:lvl1pPr marL="0" indent="0">
              <a:buNone/>
              <a:defRPr sz="2600">
                <a:solidFill>
                  <a:srgbClr val="E50078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37422" y="1971005"/>
            <a:ext cx="1026666" cy="329565"/>
          </a:xfrm>
        </p:spPr>
        <p:txBody>
          <a:bodyPr>
            <a:noAutofit/>
          </a:bodyPr>
          <a:lstStyle>
            <a:lvl1pPr marL="0" indent="0">
              <a:buNone/>
              <a:defRPr sz="19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2" hasCustomPrompt="1"/>
          </p:nvPr>
        </p:nvSpPr>
        <p:spPr>
          <a:xfrm>
            <a:off x="5580112" y="1676170"/>
            <a:ext cx="1872258" cy="309332"/>
          </a:xfr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点击添加目录</a:t>
            </a:r>
          </a:p>
        </p:txBody>
      </p:sp>
      <p:sp>
        <p:nvSpPr>
          <p:cNvPr id="17" name="文本占位符 15"/>
          <p:cNvSpPr>
            <a:spLocks noGrp="1"/>
          </p:cNvSpPr>
          <p:nvPr>
            <p:ph type="body" sz="quarter" idx="13" hasCustomPrompt="1"/>
          </p:nvPr>
        </p:nvSpPr>
        <p:spPr>
          <a:xfrm>
            <a:off x="5580112" y="2022977"/>
            <a:ext cx="1872258" cy="309332"/>
          </a:xfr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02  </a:t>
            </a:r>
            <a:r>
              <a:rPr lang="zh-CN" altLang="en-US" dirty="0"/>
              <a:t>点击添加目录</a:t>
            </a:r>
          </a:p>
        </p:txBody>
      </p:sp>
      <p:sp>
        <p:nvSpPr>
          <p:cNvPr id="18" name="文本占位符 15"/>
          <p:cNvSpPr>
            <a:spLocks noGrp="1"/>
          </p:cNvSpPr>
          <p:nvPr>
            <p:ph type="body" sz="quarter" idx="14" hasCustomPrompt="1"/>
          </p:nvPr>
        </p:nvSpPr>
        <p:spPr>
          <a:xfrm>
            <a:off x="5580112" y="2355281"/>
            <a:ext cx="1872258" cy="309332"/>
          </a:xfr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03  </a:t>
            </a:r>
            <a:r>
              <a:rPr lang="zh-CN" altLang="en-US" dirty="0"/>
              <a:t>点击添加目录</a:t>
            </a:r>
          </a:p>
        </p:txBody>
      </p:sp>
      <p:sp>
        <p:nvSpPr>
          <p:cNvPr id="19" name="文本占位符 15"/>
          <p:cNvSpPr>
            <a:spLocks noGrp="1"/>
          </p:cNvSpPr>
          <p:nvPr>
            <p:ph type="body" sz="quarter" idx="15" hasCustomPrompt="1"/>
          </p:nvPr>
        </p:nvSpPr>
        <p:spPr>
          <a:xfrm>
            <a:off x="5580112" y="2684727"/>
            <a:ext cx="1872258" cy="309332"/>
          </a:xfr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04  </a:t>
            </a:r>
            <a:r>
              <a:rPr lang="zh-CN" altLang="en-US" dirty="0"/>
              <a:t>点击添加目录</a:t>
            </a:r>
          </a:p>
        </p:txBody>
      </p:sp>
      <p:sp>
        <p:nvSpPr>
          <p:cNvPr id="20" name="文本占位符 15"/>
          <p:cNvSpPr>
            <a:spLocks noGrp="1"/>
          </p:cNvSpPr>
          <p:nvPr>
            <p:ph type="body" sz="quarter" idx="16" hasCustomPrompt="1"/>
          </p:nvPr>
        </p:nvSpPr>
        <p:spPr>
          <a:xfrm>
            <a:off x="5580112" y="3031534"/>
            <a:ext cx="1872258" cy="309332"/>
          </a:xfr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05  </a:t>
            </a:r>
            <a:r>
              <a:rPr lang="zh-CN" altLang="en-US" dirty="0"/>
              <a:t>点击添加目录</a:t>
            </a:r>
          </a:p>
        </p:txBody>
      </p:sp>
      <p:sp>
        <p:nvSpPr>
          <p:cNvPr id="21" name="文本占位符 15"/>
          <p:cNvSpPr>
            <a:spLocks noGrp="1"/>
          </p:cNvSpPr>
          <p:nvPr>
            <p:ph type="body" sz="quarter" idx="17" hasCustomPrompt="1"/>
          </p:nvPr>
        </p:nvSpPr>
        <p:spPr>
          <a:xfrm>
            <a:off x="5580112" y="3363838"/>
            <a:ext cx="1872258" cy="309332"/>
          </a:xfr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06  </a:t>
            </a:r>
            <a:r>
              <a:rPr lang="zh-CN" altLang="en-US" dirty="0"/>
              <a:t>点击添加目录</a:t>
            </a:r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隔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_0009.PNG"/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3635896" y="1851670"/>
            <a:ext cx="1872208" cy="504701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rgbClr val="E50078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 hasCustomPrompt="1"/>
          </p:nvPr>
        </p:nvSpPr>
        <p:spPr>
          <a:xfrm>
            <a:off x="3563888" y="3075806"/>
            <a:ext cx="2016224" cy="504007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单击以添加子标题</a:t>
            </a:r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483518"/>
            <a:ext cx="3600450" cy="57004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单击以添加标题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1125860"/>
            <a:ext cx="3600450" cy="36577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单击以添加子标题</a:t>
            </a:r>
          </a:p>
        </p:txBody>
      </p:sp>
      <p:sp>
        <p:nvSpPr>
          <p:cNvPr id="10" name="文本占位符 22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1594887"/>
            <a:ext cx="3604440" cy="307564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1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添加详文</a:t>
            </a:r>
          </a:p>
        </p:txBody>
      </p:sp>
      <p:sp>
        <p:nvSpPr>
          <p:cNvPr id="12" name="文本占位符 24"/>
          <p:cNvSpPr>
            <a:spLocks noGrp="1"/>
          </p:cNvSpPr>
          <p:nvPr>
            <p:ph type="body" sz="quarter" idx="13" hasCustomPrompt="1"/>
          </p:nvPr>
        </p:nvSpPr>
        <p:spPr>
          <a:xfrm>
            <a:off x="319860" y="1970819"/>
            <a:ext cx="3604440" cy="332703"/>
          </a:xfrm>
        </p:spPr>
        <p:txBody>
          <a:bodyPr>
            <a:noAutofit/>
          </a:bodyPr>
          <a:lstStyle>
            <a:lvl1pPr marL="0" indent="0">
              <a:buNone/>
              <a:defRPr lang="zh-CN" altLang="en-US" sz="11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dirty="0"/>
              <a:t>添加详文</a:t>
            </a:r>
          </a:p>
        </p:txBody>
      </p:sp>
      <p:sp>
        <p:nvSpPr>
          <p:cNvPr id="14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2351822"/>
            <a:ext cx="3604440" cy="342717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1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dirty="0"/>
              <a:t>添加详文</a:t>
            </a:r>
          </a:p>
        </p:txBody>
      </p:sp>
      <p:sp>
        <p:nvSpPr>
          <p:cNvPr id="2" name="圆角矩形 1"/>
          <p:cNvSpPr/>
          <p:nvPr userDrawn="1"/>
        </p:nvSpPr>
        <p:spPr>
          <a:xfrm>
            <a:off x="4139952" y="51470"/>
            <a:ext cx="4968552" cy="5040560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2515-D597-44AF-9BA8-237EB7DAE6B8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99C-1981-47D9-8403-80D72EBE190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483518"/>
            <a:ext cx="3600450" cy="57004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单击以添加标题</a:t>
            </a:r>
          </a:p>
        </p:txBody>
      </p:sp>
      <p:sp>
        <p:nvSpPr>
          <p:cNvPr id="7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1125860"/>
            <a:ext cx="3600450" cy="36577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单击以添加子标题</a:t>
            </a:r>
          </a:p>
        </p:txBody>
      </p:sp>
      <p:sp>
        <p:nvSpPr>
          <p:cNvPr id="14" name="文本占位符 22"/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1594887"/>
            <a:ext cx="3604440" cy="307564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1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添加详文</a:t>
            </a:r>
          </a:p>
        </p:txBody>
      </p:sp>
      <p:sp>
        <p:nvSpPr>
          <p:cNvPr id="15" name="文本占位符 24"/>
          <p:cNvSpPr>
            <a:spLocks noGrp="1"/>
          </p:cNvSpPr>
          <p:nvPr>
            <p:ph type="body" sz="quarter" idx="16" hasCustomPrompt="1"/>
          </p:nvPr>
        </p:nvSpPr>
        <p:spPr>
          <a:xfrm>
            <a:off x="319860" y="1970819"/>
            <a:ext cx="3604440" cy="332703"/>
          </a:xfrm>
        </p:spPr>
        <p:txBody>
          <a:bodyPr>
            <a:noAutofit/>
          </a:bodyPr>
          <a:lstStyle>
            <a:lvl1pPr marL="0" indent="0">
              <a:buNone/>
              <a:defRPr lang="zh-CN" altLang="en-US" sz="11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dirty="0"/>
              <a:t>添加详文</a:t>
            </a:r>
          </a:p>
        </p:txBody>
      </p:sp>
      <p:sp>
        <p:nvSpPr>
          <p:cNvPr id="16" name="文本占位符 26"/>
          <p:cNvSpPr>
            <a:spLocks noGrp="1"/>
          </p:cNvSpPr>
          <p:nvPr>
            <p:ph type="body" sz="quarter" idx="17" hasCustomPrompt="1"/>
          </p:nvPr>
        </p:nvSpPr>
        <p:spPr>
          <a:xfrm>
            <a:off x="323850" y="2351822"/>
            <a:ext cx="3604440" cy="342717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1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dirty="0"/>
              <a:t>添加详文</a:t>
            </a:r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2515-D597-44AF-9BA8-237EB7DAE6B8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99C-1981-47D9-8403-80D72EBE19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2515-D597-44AF-9BA8-237EB7DAE6B8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99C-1981-47D9-8403-80D72EBE19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2515-D597-44AF-9BA8-237EB7DAE6B8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99C-1981-47D9-8403-80D72EBE19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82515-D597-44AF-9BA8-237EB7DAE6B8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3399C-1981-47D9-8403-80D72EBE19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package" Target="../embeddings/Microsoft_Word___2.docx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package" Target="../embeddings/Microsoft_Word___.docx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package" Target="../embeddings/Microsoft_Word___1.docx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835695" y="1779662"/>
            <a:ext cx="5472608" cy="1368152"/>
          </a:xfrm>
        </p:spPr>
        <p:txBody>
          <a:bodyPr>
            <a:noAutofit/>
          </a:bodyPr>
          <a:lstStyle/>
          <a:p>
            <a:r>
              <a:rPr lang="zh-CN" altLang="en-US" sz="2400" b="1" dirty="0">
                <a:sym typeface="+mn-ea"/>
              </a:rPr>
              <a:t>咪咕音乐渠道合作申报</a:t>
            </a:r>
            <a:endParaRPr lang="en-US" altLang="zh-CN" sz="2400" b="1" dirty="0">
              <a:sym typeface="+mn-ea"/>
            </a:endParaRPr>
          </a:p>
          <a:p>
            <a:r>
              <a:rPr lang="en-US" altLang="zh-CN" sz="2400" b="1" dirty="0">
                <a:sym typeface="+mn-ea"/>
              </a:rPr>
              <a:t>XXX</a:t>
            </a:r>
            <a:r>
              <a:rPr lang="zh-CN" altLang="en-US" sz="2400" b="1" dirty="0">
                <a:sym typeface="+mn-ea"/>
              </a:rPr>
              <a:t>公司</a:t>
            </a:r>
            <a:endParaRPr lang="zh-CN" altLang="en-US" sz="2400" b="1" strike="noStrike" kern="1200" noProof="1">
              <a:solidFill>
                <a:srgbClr val="E50078"/>
              </a:solidFill>
            </a:endParaRPr>
          </a:p>
          <a:p>
            <a:endParaRPr lang="zh-CN" altLang="en-US" sz="24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3275619" y="4307455"/>
            <a:ext cx="2592760" cy="298258"/>
          </a:xfrm>
        </p:spPr>
        <p:txBody>
          <a:bodyPr/>
          <a:lstStyle/>
          <a:p>
            <a:r>
              <a:rPr lang="en-US" altLang="zh-CN" sz="1000" dirty="0"/>
              <a:t>202x</a:t>
            </a:r>
            <a:r>
              <a:rPr lang="zh-CN" altLang="en-US" sz="1000" dirty="0"/>
              <a:t>年</a:t>
            </a:r>
            <a:r>
              <a:rPr lang="en-US" altLang="zh-CN" sz="1000" dirty="0"/>
              <a:t>x</a:t>
            </a:r>
            <a:r>
              <a:rPr lang="zh-CN" altLang="en-US" sz="1000" dirty="0"/>
              <a:t>月</a:t>
            </a:r>
            <a:endParaRPr lang="en-US" altLang="zh-CN" sz="10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744416" cy="792088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、实缴资本证明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520" y="771550"/>
            <a:ext cx="3744416" cy="3742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kern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本资料与 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推广资源</a:t>
            </a:r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排名证明</a:t>
            </a:r>
            <a:r>
              <a:rPr lang="zh-CN" altLang="en-US" sz="1600" kern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”可择一提供，或同时提供。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必须为申请方最新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实缴资本数据（不少于人民币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300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万元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证明材料可以是公司章程、验资报告等，</a:t>
            </a:r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需有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工商管理部门加盖公章。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若是骑缝章，需同时提供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拼接完整的照片</a:t>
            </a:r>
            <a:endParaRPr lang="en-US" altLang="zh-CN" sz="16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若资料较多可加页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请保持文字清晰可辨。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744416" cy="792088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、推广资源</a:t>
            </a:r>
            <a:r>
              <a:rPr lang="en-GB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排名证明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1558" y="843558"/>
            <a:ext cx="36366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800" kern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kern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本资料与 “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实缴资本证明</a:t>
            </a:r>
            <a:r>
              <a:rPr lang="zh-CN" altLang="en-US" sz="1800" kern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”可择一提供，或同时提供。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kern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若推广资源为</a:t>
            </a:r>
            <a:r>
              <a:rPr lang="en-US" altLang="zh-CN" sz="1800" kern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APP</a:t>
            </a:r>
            <a:r>
              <a:rPr lang="zh-CN" altLang="en-US" sz="1800" kern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，且</a:t>
            </a:r>
            <a:r>
              <a:rPr lang="zh-CN" altLang="zh-CN" sz="1800" kern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在艾瑞</a:t>
            </a: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或</a:t>
            </a:r>
            <a:r>
              <a:rPr lang="zh-CN" altLang="zh-CN" sz="1800" kern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易观</a:t>
            </a:r>
            <a:r>
              <a:rPr lang="zh-CN" altLang="zh-CN" sz="1800" kern="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当前</a:t>
            </a:r>
            <a:r>
              <a:rPr lang="zh-CN" altLang="en-US" sz="1800" kern="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总</a:t>
            </a:r>
            <a:r>
              <a:rPr lang="zh-CN" altLang="zh-CN" sz="1800" kern="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排名前</a:t>
            </a:r>
            <a:r>
              <a:rPr lang="en-US" altLang="zh-CN" sz="1800" kern="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400</a:t>
            </a: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，可在本页提供相关截图证明。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申报方需为该</a:t>
            </a:r>
            <a:r>
              <a:rPr lang="en-GB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APP</a:t>
            </a: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软件著作权公司或控股关系公司，若为控股关系公司授权，需参考附件提供</a:t>
            </a:r>
            <a:r>
              <a:rPr lang="zh-CN" altLang="en-US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控股关系声明及相关证明材料</a:t>
            </a: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若资料较多可加页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请保持文字清晰可辨。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139553"/>
              </p:ext>
            </p:extLst>
          </p:nvPr>
        </p:nvGraphicFramePr>
        <p:xfrm>
          <a:off x="3128010" y="4371975"/>
          <a:ext cx="561340" cy="550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showAsIcon="1" r:id="rId2" imgW="971550" imgH="952500" progId="Word.Document.12">
                  <p:embed/>
                </p:oleObj>
              </mc:Choice>
              <mc:Fallback>
                <p:oleObj name="文档" showAsIcon="1" r:id="rId2" imgW="971550" imgH="952500" progId="Word.Document.12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28010" y="4371975"/>
                        <a:ext cx="561340" cy="550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A829D-C455-79FC-5223-578C9F62F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>
            <a:extLst>
              <a:ext uri="{FF2B5EF4-FFF2-40B4-BE49-F238E27FC236}">
                <a16:creationId xmlns:a16="http://schemas.microsoft.com/office/drawing/2014/main" id="{357FF3EB-7A31-1D3D-FA53-15A70808E885}"/>
              </a:ext>
            </a:extLst>
          </p:cNvPr>
          <p:cNvSpPr txBox="1">
            <a:spLocks/>
          </p:cNvSpPr>
          <p:nvPr/>
        </p:nvSpPr>
        <p:spPr>
          <a:xfrm>
            <a:off x="251520" y="267494"/>
            <a:ext cx="7488832" cy="570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ym typeface="+mn-ea"/>
              </a:rPr>
              <a:t>11</a:t>
            </a:r>
            <a:r>
              <a:rPr lang="zh-CN" altLang="en-US" sz="2400" b="1" dirty="0">
                <a:sym typeface="+mn-ea"/>
              </a:rPr>
              <a:t>、收付款银行信息（非审核项）</a:t>
            </a: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94C3979-38B6-8C77-CB94-67C4D72C8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99C-1981-47D9-8403-80D72EBE190D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CDAB2CA-D14E-5E79-A708-95A842CA9A02}"/>
              </a:ext>
            </a:extLst>
          </p:cNvPr>
          <p:cNvSpPr txBox="1"/>
          <p:nvPr/>
        </p:nvSpPr>
        <p:spPr>
          <a:xfrm>
            <a:off x="539552" y="837541"/>
            <a:ext cx="2808312" cy="377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本信息用于后续环节，非审核项</a:t>
            </a:r>
            <a:endParaRPr lang="en-US" altLang="zh-CN" sz="1400" kern="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357C52A-98A5-AC52-A107-4B9F8A0C33FB}"/>
              </a:ext>
            </a:extLst>
          </p:cNvPr>
          <p:cNvGraphicFramePr>
            <a:graphicFrameLocks noGrp="1"/>
          </p:cNvGraphicFramePr>
          <p:nvPr/>
        </p:nvGraphicFramePr>
        <p:xfrm>
          <a:off x="683568" y="1439370"/>
          <a:ext cx="6984776" cy="662940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:a16="http://schemas.microsoft.com/office/drawing/2014/main" val="1419082372"/>
                    </a:ext>
                  </a:extLst>
                </a:gridCol>
                <a:gridCol w="1508152">
                  <a:extLst>
                    <a:ext uri="{9D8B030D-6E8A-4147-A177-3AD203B41FA5}">
                      <a16:colId xmlns:a16="http://schemas.microsoft.com/office/drawing/2014/main" val="2071685263"/>
                    </a:ext>
                  </a:extLst>
                </a:gridCol>
                <a:gridCol w="1467063">
                  <a:extLst>
                    <a:ext uri="{9D8B030D-6E8A-4147-A177-3AD203B41FA5}">
                      <a16:colId xmlns:a16="http://schemas.microsoft.com/office/drawing/2014/main" val="3553179170"/>
                    </a:ext>
                  </a:extLst>
                </a:gridCol>
                <a:gridCol w="1467063">
                  <a:extLst>
                    <a:ext uri="{9D8B030D-6E8A-4147-A177-3AD203B41FA5}">
                      <a16:colId xmlns:a16="http://schemas.microsoft.com/office/drawing/2014/main" val="667316188"/>
                    </a:ext>
                  </a:extLst>
                </a:gridCol>
                <a:gridCol w="1246354">
                  <a:extLst>
                    <a:ext uri="{9D8B030D-6E8A-4147-A177-3AD203B41FA5}">
                      <a16:colId xmlns:a16="http://schemas.microsoft.com/office/drawing/2014/main" val="1276828067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银行账号</a:t>
                      </a:r>
                    </a:p>
                  </a:txBody>
                  <a:tcPr marL="9525" marR="9525" marT="95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账户名称</a:t>
                      </a:r>
                    </a:p>
                  </a:txBody>
                  <a:tcPr marL="9525" marR="9525" marT="95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银行名称</a:t>
                      </a:r>
                    </a:p>
                  </a:txBody>
                  <a:tcPr marL="9525" marR="9525" marT="95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支行名称</a:t>
                      </a:r>
                    </a:p>
                  </a:txBody>
                  <a:tcPr marL="9525" marR="9525" marT="95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联行号</a:t>
                      </a:r>
                    </a:p>
                  </a:txBody>
                  <a:tcPr marL="9525" marR="9525" marT="95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35191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fontAlgn="ctr"/>
                      <a:br>
                        <a:rPr lang="zh-CN" altLang="en-US" sz="12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</a:br>
                      <a:endParaRPr lang="zh-CN" altLang="en-US" sz="12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zh-CN" altLang="en-US" sz="12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</a:br>
                      <a:endParaRPr lang="zh-CN" altLang="en-US" sz="12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zh-CN" altLang="en-US" sz="12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</a:br>
                      <a:endParaRPr lang="zh-CN" altLang="en-US" sz="12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zh-CN" altLang="en-US" sz="12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</a:br>
                      <a:endParaRPr lang="zh-CN" altLang="en-US" sz="12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zh-CN" altLang="en-US" sz="12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</a:br>
                      <a:endParaRPr lang="zh-CN" altLang="en-US" sz="12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994783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3FCF4E20-841E-2E71-ED51-DE19B9F79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01" y="2285819"/>
            <a:ext cx="47339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请在本页粘贴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对应</a:t>
            </a: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以上银行信息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的开户许可证/基本账户证明 扫描件</a:t>
            </a:r>
            <a:endParaRPr kumimoji="0" lang="zh-CN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63361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251520" y="195486"/>
            <a:ext cx="3600450" cy="570047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sym typeface="+mn-ea"/>
              </a:rPr>
              <a:t>1</a:t>
            </a:r>
            <a:r>
              <a:rPr lang="zh-CN" altLang="en-US" sz="2400" b="1" dirty="0">
                <a:sym typeface="+mn-ea"/>
              </a:rPr>
              <a:t>、基本信息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*必须填写</a:t>
            </a:r>
            <a:endParaRPr lang="zh-CN" altLang="en-US" sz="2400" b="1" kern="1200" dirty="0">
              <a:solidFill>
                <a:srgbClr val="E50078"/>
              </a:solidFill>
            </a:endParaRPr>
          </a:p>
          <a:p>
            <a:endParaRPr lang="zh-CN" altLang="en-US" sz="2400" dirty="0"/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478063"/>
              </p:ext>
            </p:extLst>
          </p:nvPr>
        </p:nvGraphicFramePr>
        <p:xfrm>
          <a:off x="1763688" y="1707654"/>
          <a:ext cx="6096000" cy="148336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7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公司名称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联系人姓名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联系人电话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联系人邮箱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456384" cy="570047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、申报声明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*必须提供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8764" y="1317585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按以下模板填写、盖章，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在本页右方插入扫描件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871481"/>
              </p:ext>
            </p:extLst>
          </p:nvPr>
        </p:nvGraphicFramePr>
        <p:xfrm>
          <a:off x="1403350" y="2515870"/>
          <a:ext cx="670560" cy="657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showAsIcon="1" r:id="rId2" imgW="971550" imgH="952500" progId="Word.Document.12">
                  <p:embed/>
                </p:oleObj>
              </mc:Choice>
              <mc:Fallback>
                <p:oleObj name="文档" showAsIcon="1" r:id="rId2" imgW="971550" imgH="952500" progId="Word.Document.12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03350" y="2515870"/>
                        <a:ext cx="670560" cy="657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600450" cy="570047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、廉洁合作承诺书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*必须提供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8764" y="1317585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按以下模板填写、盖章，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在本页右方插入扫描件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331595" y="2499995"/>
          <a:ext cx="607060" cy="595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showAsIcon="1" r:id="rId2" imgW="971550" imgH="952500" progId="Word.Document.12">
                  <p:embed/>
                </p:oleObj>
              </mc:Choice>
              <mc:Fallback>
                <p:oleObj name="文档" showAsIcon="1" r:id="rId2" imgW="971550" imgH="952500" progId="Word.Document.12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31595" y="2499995"/>
                        <a:ext cx="607060" cy="595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600450" cy="570047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、营业执照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*必须提供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8764" y="1317585"/>
            <a:ext cx="2781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在本页右方插入扫描件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请保持文字清晰可辨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744416" cy="1728192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、国家企业信用信息公示系统“基础信息”页截图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*必须提供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3528" y="1419622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按以下参考示例截图，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在本页右方插入截图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11710"/>
            <a:ext cx="3565452" cy="25717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744416" cy="1368152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、国家企业信用信息公示系统“列入经营异常名录信息 ”页截图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*必须提供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3528" y="1419622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按以下参考示例截图，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在本页右方插入截图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29" y="2283718"/>
            <a:ext cx="3692166" cy="216024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744416" cy="1368152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、国家企业信用信息公示系统“列入严重违法失信名单（黑名单）”页截图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*必须提供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1559" y="1779662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按以下参考示例截图，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在本页右方插入截图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59" y="2717508"/>
            <a:ext cx="3636611" cy="212375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744416" cy="792088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、推广资源证明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*必须提供</a:t>
            </a:r>
            <a:endParaRPr kumimoji="1"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1559" y="1313698"/>
            <a:ext cx="36366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sz="1600" kern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自有或自控推广资源及相关证明</a:t>
            </a:r>
            <a:r>
              <a:rPr lang="zh-CN" altLang="en-US" sz="1600" kern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en-US" altLang="zh-CN" sz="1600" kern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kern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可以是申请方公司盖章的推广资源说明，也可以是</a:t>
            </a:r>
            <a:r>
              <a:rPr lang="zh-CN" altLang="en-US" sz="1600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知识产权证明、历史合同、授权文件或其他有效证明材料。</a:t>
            </a:r>
            <a:endParaRPr lang="en-US" altLang="zh-CN" sz="16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若资料较多可加页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请保持文字清晰可辨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jZmZjJjMThhOWFhNjJjMGQ1N2FkYWI5YjhkZjcxMT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478</Words>
  <Application>Microsoft Macintosh PowerPoint</Application>
  <PresentationFormat>全屏显示(16:9)</PresentationFormat>
  <Paragraphs>60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等线</vt:lpstr>
      <vt:lpstr>Microsoft YaHei</vt:lpstr>
      <vt:lpstr>Microsoft YaHei</vt:lpstr>
      <vt:lpstr>Arial</vt:lpstr>
      <vt:lpstr>Calibri</vt:lpstr>
      <vt:lpstr>Impact</vt:lpstr>
      <vt:lpstr>Office 主题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宁 罗</cp:lastModifiedBy>
  <cp:revision>173</cp:revision>
  <dcterms:created xsi:type="dcterms:W3CDTF">2016-05-15T13:32:00Z</dcterms:created>
  <dcterms:modified xsi:type="dcterms:W3CDTF">2024-03-25T07:48:00Z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2052-12.1.0.16399</vt:lpwstr>
  </property>
  <property fmtid="{D5CDD505-2E9C-101B-9397-08002B2CF9AE}" pid="3" name="ICV">
    <vt:lpwstr>900C5B5F99F7442CB0E27EF2F06399A0_13</vt:lpwstr>
  </property>
</Properties>
</file>