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05" r:id="rId2"/>
    <p:sldId id="412" r:id="rId3"/>
    <p:sldId id="413" r:id="rId4"/>
    <p:sldId id="422" r:id="rId5"/>
    <p:sldId id="423" r:id="rId6"/>
    <p:sldId id="425" r:id="rId7"/>
    <p:sldId id="426" r:id="rId8"/>
    <p:sldId id="427" r:id="rId9"/>
    <p:sldId id="428" r:id="rId1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>
          <p15:clr>
            <a:srgbClr val="A4A3A4"/>
          </p15:clr>
        </p15:guide>
        <p15:guide id="2" orient="horz" pos="2255">
          <p15:clr>
            <a:srgbClr val="A4A3A4"/>
          </p15:clr>
        </p15:guide>
        <p15:guide id="3" pos="2880">
          <p15:clr>
            <a:srgbClr val="A4A3A4"/>
          </p15:clr>
        </p15:guide>
        <p15:guide id="4" orient="horz" pos="27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E50078"/>
    <a:srgbClr val="595959"/>
    <a:srgbClr val="179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12"/>
    <p:restoredTop sz="93197"/>
  </p:normalViewPr>
  <p:slideViewPr>
    <p:cSldViewPr>
      <p:cViewPr varScale="1">
        <p:scale>
          <a:sx n="159" d="100"/>
          <a:sy n="159" d="100"/>
        </p:scale>
        <p:origin x="416" y="176"/>
      </p:cViewPr>
      <p:guideLst>
        <p:guide/>
        <p:guide orient="horz" pos="2255"/>
        <p:guide pos="2880"/>
        <p:guide orient="horz" pos="27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7BC4-115E-400A-B85A-05FF584DECF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5E48C-0DC5-44AB-878E-6F66E77A95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4A1C7-386E-4AB6-8C43-1628508DB86C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CEC95-371B-433C-BA66-92264C4032D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2879812" y="3525916"/>
            <a:ext cx="3384376" cy="43274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单击以添加标题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1" hasCustomPrompt="1"/>
          </p:nvPr>
        </p:nvSpPr>
        <p:spPr>
          <a:xfrm>
            <a:off x="2879811" y="3980726"/>
            <a:ext cx="3384376" cy="287635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单击以添加子标题</a:t>
            </a:r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2879811" y="4290429"/>
            <a:ext cx="3384376" cy="297545"/>
          </a:xfrm>
        </p:spPr>
        <p:txBody>
          <a:bodyPr>
            <a:noAutofit/>
          </a:bodyPr>
          <a:lstStyle>
            <a:lvl1pPr marL="0" indent="0" algn="ctr">
              <a:buNone/>
              <a:defRPr sz="800">
                <a:solidFill>
                  <a:srgbClr val="E50078"/>
                </a:solidFill>
                <a:latin typeface="Impact" panose="020B0806030902050204" pitchFamily="34" charset="0"/>
              </a:defRPr>
            </a:lvl1pPr>
          </a:lstStyle>
          <a:p>
            <a:pPr lvl="0"/>
            <a:r>
              <a:rPr lang="en-US" altLang="zh-CN" dirty="0"/>
              <a:t>2019.03.20</a:t>
            </a:r>
            <a:endParaRPr lang="zh-CN" altLang="en-US" dirty="0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/>
          <p:cNvSpPr>
            <a:spLocks noGrp="1"/>
          </p:cNvSpPr>
          <p:nvPr>
            <p:ph type="body" sz="quarter" idx="10" hasCustomPrompt="1"/>
          </p:nvPr>
        </p:nvSpPr>
        <p:spPr>
          <a:xfrm>
            <a:off x="3491706" y="1563638"/>
            <a:ext cx="1872382" cy="504626"/>
          </a:xfrm>
        </p:spPr>
        <p:txBody>
          <a:bodyPr>
            <a:noAutofit/>
          </a:bodyPr>
          <a:lstStyle>
            <a:lvl1pPr marL="0" indent="0">
              <a:buNone/>
              <a:defRPr sz="2600">
                <a:solidFill>
                  <a:srgbClr val="E50078"/>
                </a:solidFill>
                <a:latin typeface="Impact" panose="020B080603090205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CONTENTS</a:t>
            </a:r>
            <a:endParaRPr lang="zh-CN" altLang="en-US" dirty="0"/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11" hasCustomPrompt="1"/>
          </p:nvPr>
        </p:nvSpPr>
        <p:spPr>
          <a:xfrm>
            <a:off x="4337422" y="1971005"/>
            <a:ext cx="1026666" cy="329565"/>
          </a:xfrm>
        </p:spPr>
        <p:txBody>
          <a:bodyPr>
            <a:noAutofit/>
          </a:bodyPr>
          <a:lstStyle>
            <a:lvl1pPr marL="0" indent="0">
              <a:buNone/>
              <a:defRPr sz="19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目录</a:t>
            </a:r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2" hasCustomPrompt="1"/>
          </p:nvPr>
        </p:nvSpPr>
        <p:spPr>
          <a:xfrm>
            <a:off x="5580112" y="1676170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01  </a:t>
            </a:r>
            <a:r>
              <a:rPr lang="zh-CN" altLang="en-US" dirty="0"/>
              <a:t>点击添加目录</a:t>
            </a:r>
          </a:p>
        </p:txBody>
      </p:sp>
      <p:sp>
        <p:nvSpPr>
          <p:cNvPr id="17" name="文本占位符 15"/>
          <p:cNvSpPr>
            <a:spLocks noGrp="1"/>
          </p:cNvSpPr>
          <p:nvPr>
            <p:ph type="body" sz="quarter" idx="13" hasCustomPrompt="1"/>
          </p:nvPr>
        </p:nvSpPr>
        <p:spPr>
          <a:xfrm>
            <a:off x="5580112" y="2022977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02  </a:t>
            </a:r>
            <a:r>
              <a:rPr lang="zh-CN" altLang="en-US" dirty="0"/>
              <a:t>点击添加目录</a:t>
            </a:r>
          </a:p>
        </p:txBody>
      </p:sp>
      <p:sp>
        <p:nvSpPr>
          <p:cNvPr id="18" name="文本占位符 15"/>
          <p:cNvSpPr>
            <a:spLocks noGrp="1"/>
          </p:cNvSpPr>
          <p:nvPr>
            <p:ph type="body" sz="quarter" idx="14" hasCustomPrompt="1"/>
          </p:nvPr>
        </p:nvSpPr>
        <p:spPr>
          <a:xfrm>
            <a:off x="5580112" y="2355281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03  </a:t>
            </a:r>
            <a:r>
              <a:rPr lang="zh-CN" altLang="en-US" dirty="0"/>
              <a:t>点击添加目录</a:t>
            </a:r>
          </a:p>
        </p:txBody>
      </p:sp>
      <p:sp>
        <p:nvSpPr>
          <p:cNvPr id="19" name="文本占位符 15"/>
          <p:cNvSpPr>
            <a:spLocks noGrp="1"/>
          </p:cNvSpPr>
          <p:nvPr>
            <p:ph type="body" sz="quarter" idx="15" hasCustomPrompt="1"/>
          </p:nvPr>
        </p:nvSpPr>
        <p:spPr>
          <a:xfrm>
            <a:off x="5580112" y="2684727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04  </a:t>
            </a:r>
            <a:r>
              <a:rPr lang="zh-CN" altLang="en-US" dirty="0"/>
              <a:t>点击添加目录</a:t>
            </a:r>
          </a:p>
        </p:txBody>
      </p:sp>
      <p:sp>
        <p:nvSpPr>
          <p:cNvPr id="20" name="文本占位符 15"/>
          <p:cNvSpPr>
            <a:spLocks noGrp="1"/>
          </p:cNvSpPr>
          <p:nvPr>
            <p:ph type="body" sz="quarter" idx="16" hasCustomPrompt="1"/>
          </p:nvPr>
        </p:nvSpPr>
        <p:spPr>
          <a:xfrm>
            <a:off x="5580112" y="3031534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05  </a:t>
            </a:r>
            <a:r>
              <a:rPr lang="zh-CN" altLang="en-US" dirty="0"/>
              <a:t>点击添加目录</a:t>
            </a:r>
          </a:p>
        </p:txBody>
      </p:sp>
      <p:sp>
        <p:nvSpPr>
          <p:cNvPr id="21" name="文本占位符 15"/>
          <p:cNvSpPr>
            <a:spLocks noGrp="1"/>
          </p:cNvSpPr>
          <p:nvPr>
            <p:ph type="body" sz="quarter" idx="17" hasCustomPrompt="1"/>
          </p:nvPr>
        </p:nvSpPr>
        <p:spPr>
          <a:xfrm>
            <a:off x="5580112" y="3363838"/>
            <a:ext cx="1872258" cy="309332"/>
          </a:xfrm>
        </p:spPr>
        <p:txBody>
          <a:bodyPr>
            <a:normAutofit/>
          </a:bodyPr>
          <a:lstStyle>
            <a:lvl1pPr marL="0" indent="0">
              <a:buNone/>
              <a:defRPr sz="125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06  </a:t>
            </a:r>
            <a:r>
              <a:rPr lang="zh-CN" altLang="en-US" dirty="0"/>
              <a:t>点击添加目录</a:t>
            </a:r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隔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_0009.PNG"/>
          <p:cNvPicPr>
            <a:picLocks noChangeAspect="1"/>
          </p:cNvPicPr>
          <p:nvPr userDrawn="1"/>
        </p:nvPicPr>
        <p:blipFill>
          <a:blip cstate="print"/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1851670"/>
            <a:ext cx="1872208" cy="504701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solidFill>
                  <a:srgbClr val="E50078"/>
                </a:solidFill>
                <a:latin typeface="Impact" panose="020B0806030902050204" pitchFamily="34" charset="0"/>
              </a:defRPr>
            </a:lvl1pPr>
          </a:lstStyle>
          <a:p>
            <a:pPr lvl="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1" hasCustomPrompt="1"/>
          </p:nvPr>
        </p:nvSpPr>
        <p:spPr>
          <a:xfrm>
            <a:off x="3563888" y="3075806"/>
            <a:ext cx="2016224" cy="504007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单击以添加子标题</a:t>
            </a:r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483518"/>
            <a:ext cx="3600450" cy="57004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单击以添加标题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125860"/>
            <a:ext cx="3600450" cy="3657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单击以添加子标题</a:t>
            </a:r>
          </a:p>
        </p:txBody>
      </p:sp>
      <p:sp>
        <p:nvSpPr>
          <p:cNvPr id="10" name="文本占位符 22"/>
          <p:cNvSpPr>
            <a:spLocks noGrp="1"/>
          </p:cNvSpPr>
          <p:nvPr>
            <p:ph type="body" sz="quarter" idx="12" hasCustomPrompt="1"/>
          </p:nvPr>
        </p:nvSpPr>
        <p:spPr>
          <a:xfrm>
            <a:off x="323850" y="1594887"/>
            <a:ext cx="3604440" cy="307564"/>
          </a:xfrm>
        </p:spPr>
        <p:txBody>
          <a:bodyPr>
            <a:normAutofit/>
          </a:bodyPr>
          <a:lstStyle>
            <a:lvl1pPr marL="0" indent="0">
              <a:buNone/>
              <a:defRPr lang="zh-CN" altLang="en-US" sz="12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添加详文</a:t>
            </a:r>
          </a:p>
        </p:txBody>
      </p:sp>
      <p:sp>
        <p:nvSpPr>
          <p:cNvPr id="12" name="文本占位符 24"/>
          <p:cNvSpPr>
            <a:spLocks noGrp="1"/>
          </p:cNvSpPr>
          <p:nvPr>
            <p:ph type="body" sz="quarter" idx="13" hasCustomPrompt="1"/>
          </p:nvPr>
        </p:nvSpPr>
        <p:spPr>
          <a:xfrm>
            <a:off x="319860" y="1970819"/>
            <a:ext cx="3604440" cy="332703"/>
          </a:xfrm>
        </p:spPr>
        <p:txBody>
          <a:bodyPr>
            <a:noAutofit/>
          </a:bodyPr>
          <a:lstStyle>
            <a:lvl1pPr marL="0" indent="0">
              <a:buNone/>
              <a:defRPr lang="zh-CN" altLang="en-US" sz="11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dirty="0"/>
              <a:t>添加详文</a:t>
            </a:r>
          </a:p>
        </p:txBody>
      </p:sp>
      <p:sp>
        <p:nvSpPr>
          <p:cNvPr id="14" name="文本占位符 26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351822"/>
            <a:ext cx="3604440" cy="342717"/>
          </a:xfrm>
        </p:spPr>
        <p:txBody>
          <a:bodyPr>
            <a:normAutofit/>
          </a:bodyPr>
          <a:lstStyle>
            <a:lvl1pPr marL="0" indent="0">
              <a:buNone/>
              <a:defRPr lang="zh-CN" altLang="en-US" sz="1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dirty="0"/>
              <a:t>添加详文</a:t>
            </a:r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文本占位符 3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483518"/>
            <a:ext cx="3600450" cy="57004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单击以添加标题</a:t>
            </a:r>
          </a:p>
        </p:txBody>
      </p:sp>
      <p:sp>
        <p:nvSpPr>
          <p:cNvPr id="7" name="文本占位符 5"/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1125860"/>
            <a:ext cx="3600450" cy="36577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E50078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单击以添加子标题</a:t>
            </a:r>
          </a:p>
        </p:txBody>
      </p:sp>
      <p:sp>
        <p:nvSpPr>
          <p:cNvPr id="14" name="文本占位符 22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1594887"/>
            <a:ext cx="3604440" cy="307564"/>
          </a:xfrm>
        </p:spPr>
        <p:txBody>
          <a:bodyPr>
            <a:normAutofit/>
          </a:bodyPr>
          <a:lstStyle>
            <a:lvl1pPr marL="0" indent="0">
              <a:buNone/>
              <a:defRPr lang="zh-CN" altLang="en-US" sz="12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添加详文</a:t>
            </a:r>
          </a:p>
        </p:txBody>
      </p:sp>
      <p:sp>
        <p:nvSpPr>
          <p:cNvPr id="15" name="文本占位符 24"/>
          <p:cNvSpPr>
            <a:spLocks noGrp="1"/>
          </p:cNvSpPr>
          <p:nvPr>
            <p:ph type="body" sz="quarter" idx="16" hasCustomPrompt="1"/>
          </p:nvPr>
        </p:nvSpPr>
        <p:spPr>
          <a:xfrm>
            <a:off x="319860" y="1970819"/>
            <a:ext cx="3604440" cy="332703"/>
          </a:xfrm>
        </p:spPr>
        <p:txBody>
          <a:bodyPr>
            <a:noAutofit/>
          </a:bodyPr>
          <a:lstStyle>
            <a:lvl1pPr marL="0" indent="0">
              <a:buNone/>
              <a:defRPr lang="zh-CN" altLang="en-US" sz="11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dirty="0"/>
              <a:t>添加详文</a:t>
            </a:r>
          </a:p>
        </p:txBody>
      </p:sp>
      <p:sp>
        <p:nvSpPr>
          <p:cNvPr id="16" name="文本占位符 26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2351822"/>
            <a:ext cx="3604440" cy="342717"/>
          </a:xfrm>
        </p:spPr>
        <p:txBody>
          <a:bodyPr>
            <a:normAutofit/>
          </a:bodyPr>
          <a:lstStyle>
            <a:lvl1pPr marL="0" indent="0">
              <a:buNone/>
              <a:defRPr lang="zh-CN" altLang="en-US" sz="10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zh-CN" altLang="en-US" dirty="0"/>
              <a:t>添加详文</a:t>
            </a:r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82515-D597-44AF-9BA8-237EB7DAE6B8}" type="datetimeFigureOut">
              <a:rPr lang="zh-CN" altLang="en-US" smtClean="0"/>
              <a:t>2024/1/5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3399C-1981-47D9-8403-80D72EBE190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__.docx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package" Target="../embeddings/Microsoft_Word___1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__2.docx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package" Target="../embeddings/Microsoft_Word___3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1835695" y="1779662"/>
            <a:ext cx="5472608" cy="1368152"/>
          </a:xfrm>
        </p:spPr>
        <p:txBody>
          <a:bodyPr>
            <a:noAutofit/>
          </a:bodyPr>
          <a:lstStyle/>
          <a:p>
            <a:r>
              <a:rPr lang="zh-CN" altLang="en-US" sz="2400" b="1" dirty="0">
                <a:sym typeface="+mn-ea"/>
              </a:rPr>
              <a:t>视宣号合作申报</a:t>
            </a:r>
            <a:endParaRPr lang="en-US" altLang="zh-CN" sz="2400" b="1" dirty="0">
              <a:sym typeface="+mn-ea"/>
            </a:endParaRPr>
          </a:p>
          <a:p>
            <a:r>
              <a:rPr lang="en-US" altLang="zh-CN" sz="2400" b="1" dirty="0">
                <a:sym typeface="+mn-ea"/>
              </a:rPr>
              <a:t>XXX</a:t>
            </a:r>
            <a:r>
              <a:rPr lang="zh-CN" altLang="en-US" sz="2400" b="1" dirty="0">
                <a:sym typeface="+mn-ea"/>
              </a:rPr>
              <a:t>公司</a:t>
            </a:r>
            <a:endParaRPr lang="zh-CN" altLang="en-US" sz="2400" b="1" strike="noStrike" kern="1200" noProof="1">
              <a:solidFill>
                <a:srgbClr val="E50078"/>
              </a:solidFill>
            </a:endParaRPr>
          </a:p>
          <a:p>
            <a:endParaRPr lang="zh-CN" altLang="en-US" sz="240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1"/>
          </p:nvPr>
        </p:nvSpPr>
        <p:spPr>
          <a:xfrm>
            <a:off x="3275619" y="4307455"/>
            <a:ext cx="2592760" cy="298258"/>
          </a:xfrm>
        </p:spPr>
        <p:txBody>
          <a:bodyPr/>
          <a:lstStyle/>
          <a:p>
            <a:r>
              <a:rPr lang="en-US" altLang="zh-CN" sz="1000" dirty="0"/>
              <a:t>2024.01.XX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b="1" dirty="0">
                <a:sym typeface="+mn-ea"/>
              </a:rPr>
              <a:t>公司基本信息</a:t>
            </a:r>
            <a:endParaRPr lang="zh-CN" altLang="en-US" b="1" kern="1200" dirty="0">
              <a:solidFill>
                <a:srgbClr val="E50078"/>
              </a:solidFill>
            </a:endParaRPr>
          </a:p>
          <a:p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403780" y="1275606"/>
            <a:ext cx="64804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公司名称：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申报合作类型：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咪咕音乐有限公司视宣号合作申报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未被纳入国家企业信用信息公示系统的严重违法失信企业名单。未被纳入国家企业信用信息公示系统的经营异常名录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。（提供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国家企业信用信息公示系统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截图）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申报人姓名：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申报人邮箱：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申报人电话：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XXXX</a:t>
            </a:r>
          </a:p>
        </p:txBody>
      </p:sp>
      <p:sp>
        <p:nvSpPr>
          <p:cNvPr id="3" name="灯片编号占位符 7">
            <a:extLst>
              <a:ext uri="{FF2B5EF4-FFF2-40B4-BE49-F238E27FC236}">
                <a16:creationId xmlns:a16="http://schemas.microsoft.com/office/drawing/2014/main" id="{C214FA46-3838-1D83-1088-FF56C69DE597}"/>
              </a:ext>
            </a:extLst>
          </p:cNvPr>
          <p:cNvSpPr txBox="1">
            <a:spLocks/>
          </p:cNvSpPr>
          <p:nvPr/>
        </p:nvSpPr>
        <p:spPr>
          <a:xfrm>
            <a:off x="8460432" y="4767264"/>
            <a:ext cx="226368" cy="2738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zh-CN" altLang="en-US" sz="12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B3399C-1981-47D9-8403-80D72EBE190D}" type="slidenum">
              <a:rPr lang="en-US" altLang="zh-CN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b="1" dirty="0">
                <a:sym typeface="+mn-ea"/>
              </a:rPr>
              <a:t>公司介绍</a:t>
            </a:r>
            <a:endParaRPr lang="zh-CN" altLang="en-US" b="1" kern="1200" dirty="0">
              <a:solidFill>
                <a:srgbClr val="E50078"/>
              </a:solidFill>
            </a:endParaRPr>
          </a:p>
          <a:p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395605" y="1059815"/>
            <a:ext cx="82816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、公司基本介绍，营业执照、组织机构代码证、税务登记证（若三证合一提供营业执照），银行开户许可证或存款证明、公司注册资金证明（</a:t>
            </a:r>
            <a:r>
              <a: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若无，则以营业执照注册资金为准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、可开具增值税发票说明（盖公章）。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323850" y="483235"/>
            <a:ext cx="5826760" cy="570230"/>
          </a:xfrm>
        </p:spPr>
        <p:txBody>
          <a:bodyPr>
            <a:normAutofit fontScale="97500"/>
          </a:bodyPr>
          <a:lstStyle/>
          <a:p>
            <a:r>
              <a:rPr lang="zh-CN" altLang="en-US" b="1" dirty="0">
                <a:sym typeface="+mn-ea"/>
              </a:rPr>
              <a:t>业务能力申报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F4592682-CADB-80BE-CC8C-9579A4BA5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586770"/>
              </p:ext>
            </p:extLst>
          </p:nvPr>
        </p:nvGraphicFramePr>
        <p:xfrm>
          <a:off x="1043608" y="1836407"/>
          <a:ext cx="7056784" cy="282171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76942">
                  <a:extLst>
                    <a:ext uri="{9D8B030D-6E8A-4147-A177-3AD203B41FA5}">
                      <a16:colId xmlns:a16="http://schemas.microsoft.com/office/drawing/2014/main" val="2019464203"/>
                    </a:ext>
                  </a:extLst>
                </a:gridCol>
                <a:gridCol w="5779842">
                  <a:extLst>
                    <a:ext uri="{9D8B030D-6E8A-4147-A177-3AD203B41FA5}">
                      <a16:colId xmlns:a16="http://schemas.microsoft.com/office/drawing/2014/main" val="4171968913"/>
                    </a:ext>
                  </a:extLst>
                </a:gridCol>
              </a:tblGrid>
              <a:tr h="58368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编号</a:t>
                      </a:r>
                      <a:endParaRPr lang="zh-CN" sz="1200" b="1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业务能力及证明材料</a:t>
                      </a:r>
                      <a:endParaRPr lang="zh-CN" sz="1200" b="1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4505239"/>
                  </a:ext>
                </a:extLst>
              </a:tr>
              <a:tr h="62157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A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申请方在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年（合同结束时间不早于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月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日）内有推广电信运营商（移动、电信、联通各省公司、地市级公司、专业公司等）政企类业务的合作（咪咕音乐企业视频彩铃合作除外），提供一个满足以上条件的合同，及对应合同跨度在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个月（含）内的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全量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发票（开票时间不早于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月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日，不晚于合同结束时间）。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6385295"/>
                  </a:ext>
                </a:extLst>
              </a:tr>
              <a:tr h="5792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B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申请方在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年（合同结束时间不早于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月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日）内有电信运营商（移动、电信、联通各省公司、地市级公司、专业公司等）渠道推广合作，提供一个满足以上条件的合同，及对应合同跨度在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个月（含）内的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全量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发票（开票时间不早于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月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日，不晚于合同结束时间）。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8718297"/>
                  </a:ext>
                </a:extLst>
              </a:tr>
              <a:tr h="3971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申请方为指定平台类产品（详见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附录“艾瑞平台</a:t>
                      </a:r>
                      <a:r>
                        <a:rPr lang="en-US" alt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App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产品数据”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，提供知识产权证明（如软件著作权等），若为授权，需一并提供相应的授权文件（模版详见附录），</a:t>
                      </a:r>
                      <a:r>
                        <a:rPr lang="zh-CN" altLang="en-US" sz="1050" b="1" kern="100" dirty="0">
                          <a:solidFill>
                            <a:srgbClr val="FF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不接受转授权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。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5988633"/>
                  </a:ext>
                </a:extLst>
              </a:tr>
              <a:tr h="62157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D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申请方有餐饮、旅游、酒店相关行业协会推广资源，行业协会为市级（需为省会城市或全国人口前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30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名城市，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详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见</a:t>
                      </a:r>
                      <a:r>
                        <a:rPr lang="zh-CN" alt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附录“住建部各地城区人口一览表”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）或省</a:t>
                      </a:r>
                      <a:r>
                        <a:rPr lang="en-US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/</a:t>
                      </a:r>
                      <a:r>
                        <a:rPr lang="zh-CN" sz="105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直辖市级协会。需提供行业协会盖章推荐函（独家），同一公司可提交多个省市的多个行业协会推荐函。</a:t>
                      </a:r>
                      <a:endParaRPr lang="zh-CN" sz="120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4071521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CDDDCAA4-2C78-7EF0-C571-40DAE24F9C19}"/>
              </a:ext>
            </a:extLst>
          </p:cNvPr>
          <p:cNvSpPr txBox="1"/>
          <p:nvPr/>
        </p:nvSpPr>
        <p:spPr>
          <a:xfrm>
            <a:off x="899592" y="1291047"/>
            <a:ext cx="7632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我公司申报项编号为</a:t>
            </a:r>
            <a:r>
              <a:rPr kumimoji="1" lang="en-US" altLang="zh-CN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  </a:t>
            </a:r>
            <a:r>
              <a:rPr kumimoji="1" lang="en-US" altLang="zh-CN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】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（选择</a:t>
            </a:r>
            <a:r>
              <a:rPr kumimoji="1" lang="en-US" altLang="zh-CN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A/B/C/D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一项编号进行填写）（</a:t>
            </a:r>
            <a:r>
              <a:rPr kumimoji="1"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任选</a:t>
            </a:r>
            <a:r>
              <a:rPr kumimoji="1"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kumimoji="1"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项中的一项进行申报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）。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323850" y="483235"/>
            <a:ext cx="5826760" cy="570230"/>
          </a:xfrm>
        </p:spPr>
        <p:txBody>
          <a:bodyPr>
            <a:normAutofit fontScale="97500"/>
          </a:bodyPr>
          <a:lstStyle/>
          <a:p>
            <a:r>
              <a:rPr lang="zh-CN" altLang="en-US" b="1" dirty="0">
                <a:sym typeface="+mn-ea"/>
              </a:rPr>
              <a:t>业务能力证明材料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448C60E-2B0A-9F65-0503-BBE00BA91D61}"/>
              </a:ext>
            </a:extLst>
          </p:cNvPr>
          <p:cNvSpPr txBox="1"/>
          <p:nvPr/>
        </p:nvSpPr>
        <p:spPr>
          <a:xfrm>
            <a:off x="755576" y="1203598"/>
            <a:ext cx="7344816" cy="2639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根据申报项提供相应证明材料，包括但不限于：</a:t>
            </a:r>
            <a:endParaRPr kumimoji="1" lang="en-US" altLang="zh-CN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合同关键页，包含合同封面、内容、金额、周期、签字盖章等。（</a:t>
            </a:r>
            <a:r>
              <a:rPr kumimoji="1" lang="en-US" altLang="zh-CN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A/B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申报项）</a:t>
            </a:r>
            <a:endParaRPr kumimoji="1" lang="en-US" altLang="zh-CN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对应合同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跨度在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12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个月（含）内的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全量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发票（开票时间不早于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2022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年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月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日，不晚于合同结束时间）。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合同金额以发票累计金额为准，不超过合同框架上限。（</a:t>
            </a:r>
            <a:r>
              <a:rPr kumimoji="1" lang="en-US" altLang="zh-CN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A/B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申报项）</a:t>
            </a:r>
            <a:endParaRPr kumimoji="1" lang="en-US" altLang="zh-CN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知识产权证明（如软件著作权等）。若为授权，需一并提供相关的授权文件（模版详见附录），</a:t>
            </a:r>
            <a:r>
              <a:rPr lang="zh-CN" altLang="en-US" sz="1400" b="1" kern="100" dirty="0">
                <a:solidFill>
                  <a:srgbClr val="FF0000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不接受转授权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。（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C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申报项）</a:t>
            </a:r>
            <a:endParaRPr lang="en-US" altLang="zh-CN" sz="1400" kern="100" dirty="0"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l"/>
            </a:pP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行业协会盖章推荐函（独家</a:t>
            </a:r>
            <a:r>
              <a:rPr lang="zh-CN" altLang="en-US" sz="1400" kern="1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（模版详见附录） 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需一并提供政府相关机构对该协会成立的批复等证明材料。</a:t>
            </a:r>
            <a:r>
              <a:rPr lang="zh-CN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同一公司可提交多个省市的多个行业协会推荐函。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D</a:t>
            </a:r>
            <a:r>
              <a:rPr lang="zh-CN" altLang="en-US" sz="14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申报项）</a:t>
            </a:r>
            <a:endParaRPr kumimoji="1" lang="zh-CN" altLang="en-US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D15F577-C371-82D5-2AA5-BD6BDAE32DD4}"/>
              </a:ext>
            </a:extLst>
          </p:cNvPr>
          <p:cNvSpPr txBox="1"/>
          <p:nvPr/>
        </p:nvSpPr>
        <p:spPr>
          <a:xfrm>
            <a:off x="1043608" y="4083918"/>
            <a:ext cx="56196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注：以上材料提供扫描件，并放在“业务能力证明材料”页，可自行增加页面。</a:t>
            </a:r>
          </a:p>
        </p:txBody>
      </p:sp>
    </p:spTree>
    <p:extLst>
      <p:ext uri="{BB962C8B-B14F-4D97-AF65-F5344CB8AC3E}">
        <p14:creationId xmlns:p14="http://schemas.microsoft.com/office/powerpoint/2010/main" val="72582826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323850" y="483235"/>
            <a:ext cx="5826760" cy="570230"/>
          </a:xfrm>
        </p:spPr>
        <p:txBody>
          <a:bodyPr>
            <a:normAutofit fontScale="97500"/>
          </a:bodyPr>
          <a:lstStyle/>
          <a:p>
            <a:r>
              <a:rPr lang="zh-CN" altLang="en-US" b="1" dirty="0">
                <a:sym typeface="+mn-ea"/>
              </a:rPr>
              <a:t>加分项申报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B20724A-BAC2-FB6E-FAD2-D85848F218EC}"/>
              </a:ext>
            </a:extLst>
          </p:cNvPr>
          <p:cNvSpPr txBox="1"/>
          <p:nvPr/>
        </p:nvSpPr>
        <p:spPr>
          <a:xfrm>
            <a:off x="611560" y="1203598"/>
            <a:ext cx="78488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400" kern="0" dirty="0">
                <a:effectLst/>
                <a:ea typeface="仿宋_GB2312"/>
                <a:cs typeface="Times New Roman" panose="02020603050405020304" pitchFamily="18" charset="0"/>
              </a:rPr>
              <a:t>具备电信</a:t>
            </a:r>
            <a:r>
              <a:rPr lang="zh-CN" altLang="en-US" sz="1400" kern="0" dirty="0">
                <a:effectLst/>
                <a:ea typeface="仿宋_GB2312"/>
                <a:cs typeface="Times New Roman" panose="02020603050405020304" pitchFamily="18" charset="0"/>
              </a:rPr>
              <a:t>爱音乐</a:t>
            </a:r>
            <a:r>
              <a:rPr lang="zh-CN" altLang="zh-CN" sz="1400" kern="0" dirty="0">
                <a:effectLst/>
                <a:ea typeface="仿宋_GB2312"/>
                <a:cs typeface="Times New Roman" panose="02020603050405020304" pitchFamily="18" charset="0"/>
              </a:rPr>
              <a:t>商务（视频）彩铃或联通</a:t>
            </a:r>
            <a:r>
              <a:rPr lang="zh-CN" altLang="en-US" sz="1400" kern="0" dirty="0">
                <a:effectLst/>
                <a:ea typeface="仿宋_GB2312"/>
                <a:cs typeface="Times New Roman" panose="02020603050405020304" pitchFamily="18" charset="0"/>
              </a:rPr>
              <a:t>沃音乐</a:t>
            </a:r>
            <a:r>
              <a:rPr lang="zh-CN" altLang="zh-CN" sz="1400" kern="0" dirty="0">
                <a:effectLst/>
                <a:ea typeface="仿宋_GB2312"/>
                <a:cs typeface="Times New Roman" panose="02020603050405020304" pitchFamily="18" charset="0"/>
              </a:rPr>
              <a:t>商务炫铃能力，提供与电信</a:t>
            </a:r>
            <a:r>
              <a:rPr lang="zh-CN" altLang="en-US" sz="1400" kern="0" dirty="0">
                <a:effectLst/>
                <a:ea typeface="仿宋_GB2312"/>
                <a:cs typeface="Times New Roman" panose="02020603050405020304" pitchFamily="18" charset="0"/>
              </a:rPr>
              <a:t>爱音乐</a:t>
            </a:r>
            <a:r>
              <a:rPr lang="zh-CN" altLang="zh-CN" sz="1400" kern="0" dirty="0">
                <a:effectLst/>
                <a:ea typeface="仿宋_GB2312"/>
                <a:cs typeface="Times New Roman" panose="02020603050405020304" pitchFamily="18" charset="0"/>
              </a:rPr>
              <a:t>商务（视频）彩铃或联通</a:t>
            </a:r>
            <a:r>
              <a:rPr lang="zh-CN" altLang="en-US" sz="1400" kern="0" dirty="0">
                <a:effectLst/>
                <a:ea typeface="仿宋_GB2312"/>
                <a:cs typeface="Times New Roman" panose="02020603050405020304" pitchFamily="18" charset="0"/>
              </a:rPr>
              <a:t>沃音乐</a:t>
            </a:r>
            <a:r>
              <a:rPr lang="zh-CN" altLang="zh-CN" sz="1400" kern="0" dirty="0">
                <a:effectLst/>
                <a:ea typeface="仿宋_GB2312"/>
                <a:cs typeface="Times New Roman" panose="02020603050405020304" pitchFamily="18" charset="0"/>
              </a:rPr>
              <a:t>商务炫铃的合同</a:t>
            </a:r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关键页，包含合同封面、内容、金额、周期、签字盖章等。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8852395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CBDDF3DD-F444-B69F-F9D4-BFDE16F95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528" y="195486"/>
            <a:ext cx="3600450" cy="570047"/>
          </a:xfrm>
        </p:spPr>
        <p:txBody>
          <a:bodyPr/>
          <a:lstStyle/>
          <a:p>
            <a:r>
              <a:rPr lang="zh-CN" altLang="en-US" dirty="0"/>
              <a:t>附录：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C5583050-B789-EB40-8EEB-8E8664581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11056"/>
              </p:ext>
            </p:extLst>
          </p:nvPr>
        </p:nvGraphicFramePr>
        <p:xfrm>
          <a:off x="1259632" y="1064250"/>
          <a:ext cx="2952329" cy="38837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513">
                  <a:extLst>
                    <a:ext uri="{9D8B030D-6E8A-4147-A177-3AD203B41FA5}">
                      <a16:colId xmlns:a16="http://schemas.microsoft.com/office/drawing/2014/main" val="1745842733"/>
                    </a:ext>
                  </a:extLst>
                </a:gridCol>
                <a:gridCol w="485826">
                  <a:extLst>
                    <a:ext uri="{9D8B030D-6E8A-4147-A177-3AD203B41FA5}">
                      <a16:colId xmlns:a16="http://schemas.microsoft.com/office/drawing/2014/main" val="3209298487"/>
                    </a:ext>
                  </a:extLst>
                </a:gridCol>
                <a:gridCol w="419388">
                  <a:extLst>
                    <a:ext uri="{9D8B030D-6E8A-4147-A177-3AD203B41FA5}">
                      <a16:colId xmlns:a16="http://schemas.microsoft.com/office/drawing/2014/main" val="2835094546"/>
                    </a:ext>
                  </a:extLst>
                </a:gridCol>
                <a:gridCol w="963348">
                  <a:extLst>
                    <a:ext uri="{9D8B030D-6E8A-4147-A177-3AD203B41FA5}">
                      <a16:colId xmlns:a16="http://schemas.microsoft.com/office/drawing/2014/main" val="622072034"/>
                    </a:ext>
                  </a:extLst>
                </a:gridCol>
                <a:gridCol w="797254">
                  <a:extLst>
                    <a:ext uri="{9D8B030D-6E8A-4147-A177-3AD203B41FA5}">
                      <a16:colId xmlns:a16="http://schemas.microsoft.com/office/drawing/2014/main" val="294045287"/>
                    </a:ext>
                  </a:extLst>
                </a:gridCol>
              </a:tblGrid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序号</a:t>
                      </a:r>
                      <a:endParaRPr lang="zh-CN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一级分类</a:t>
                      </a:r>
                      <a:endParaRPr lang="zh-CN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二级分类</a:t>
                      </a:r>
                      <a:endParaRPr lang="zh-CN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应用名称</a:t>
                      </a:r>
                      <a:endParaRPr lang="zh-CN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独立设备数（万台）</a:t>
                      </a:r>
                      <a:endParaRPr lang="zh-CN" alt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461843810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1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旅游出行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在线旅游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携程出行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8675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216571391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去哪儿旅行网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3404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860241237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飞猪旅行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2999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284442162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马蜂窝旅游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401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104377534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同程旅游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385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54510744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6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酒店服务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华住会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899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87388136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7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首旅如家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223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458724743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8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格林豪泰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143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517045477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铂涛旅行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125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251196566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10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途家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105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69048787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用车服务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滴滴出行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10611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86100114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12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哈啰出行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4407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381443462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嘀嗒出行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1179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743217366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14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滴滴车主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1016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33568241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一嗨租车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634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675505762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16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房产服务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房产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安居客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4000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980912059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17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贝壳找房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1927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298840456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18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链家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836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035061671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幸福里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709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911383129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住小帮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447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426752451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生活服务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本地生活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40732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544821541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22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大众点评网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5980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745302317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口碑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199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29786429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24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美团开店宝</a:t>
                      </a:r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-</a:t>
                      </a:r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美团商家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176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103783184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分类信息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58</a:t>
                      </a:r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同城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4185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4255558152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26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赶集网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1162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33774843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27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志愿汇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748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443048480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28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老来网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319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94774682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29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快递物流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菜鸟（菜鸟裹裹）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8073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87877782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30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顺丰速运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2081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30611727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31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货拉拉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1495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2027501891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32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运满满司机</a:t>
                      </a:r>
                      <a:endParaRPr lang="zh-CN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648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446378043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33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闪送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478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657660109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34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美食外卖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外卖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饿了么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7819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803090399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35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美团外卖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6544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129597033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36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美团外卖商家版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953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476076945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37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饿了么商家版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393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731505298"/>
                  </a:ext>
                </a:extLst>
              </a:tr>
              <a:tr h="9958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38</a:t>
                      </a:r>
                      <a:endParaRPr lang="en-US" altLang="zh-CN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600" u="none" strike="noStrike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美团众包</a:t>
                      </a:r>
                      <a:endParaRPr lang="zh-CN" altLang="en-US" sz="600" b="0" i="0" u="none" strike="noStrike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600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220</a:t>
                      </a:r>
                      <a:endParaRPr lang="en-US" altLang="zh-CN" sz="600" b="0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26" marR="3626" marT="3626" marB="0" anchor="ctr"/>
                </a:tc>
                <a:extLst>
                  <a:ext uri="{0D108BD9-81ED-4DB2-BD59-A6C34878D82A}">
                    <a16:rowId xmlns:a16="http://schemas.microsoft.com/office/drawing/2014/main" val="3454457187"/>
                  </a:ext>
                </a:extLst>
              </a:tr>
            </a:tbl>
          </a:graphicData>
        </a:graphic>
      </p:graphicFrame>
      <p:sp>
        <p:nvSpPr>
          <p:cNvPr id="12" name="文本框 11">
            <a:extLst>
              <a:ext uri="{FF2B5EF4-FFF2-40B4-BE49-F238E27FC236}">
                <a16:creationId xmlns:a16="http://schemas.microsoft.com/office/drawing/2014/main" id="{7A8A1AE4-D7A0-5C76-DD4B-FDE602A17774}"/>
              </a:ext>
            </a:extLst>
          </p:cNvPr>
          <p:cNvSpPr txBox="1"/>
          <p:nvPr/>
        </p:nvSpPr>
        <p:spPr>
          <a:xfrm>
            <a:off x="1187624" y="771550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艾瑞平台</a:t>
            </a:r>
            <a:r>
              <a:rPr lang="en-US" altLang="zh-CN" sz="12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App</a:t>
            </a:r>
            <a:r>
              <a:rPr lang="zh-CN" altLang="en-US" sz="12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产品数据</a:t>
            </a:r>
            <a:endParaRPr lang="zh-CN" altLang="en-US" sz="12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65B7027-1537-2C14-B4CC-744AD88E24D3}"/>
              </a:ext>
            </a:extLst>
          </p:cNvPr>
          <p:cNvSpPr txBox="1"/>
          <p:nvPr/>
        </p:nvSpPr>
        <p:spPr>
          <a:xfrm>
            <a:off x="4788024" y="775886"/>
            <a:ext cx="21252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200" kern="100" dirty="0"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  <a:t>住建部各地城区人口一览表</a:t>
            </a:r>
            <a:endParaRPr lang="zh-CN" altLang="en-US" sz="1200" dirty="0"/>
          </a:p>
        </p:txBody>
      </p:sp>
      <p:pic>
        <p:nvPicPr>
          <p:cNvPr id="4" name="图片 3" descr="表格&#10;&#10;描述已自动生成">
            <a:extLst>
              <a:ext uri="{FF2B5EF4-FFF2-40B4-BE49-F238E27FC236}">
                <a16:creationId xmlns:a16="http://schemas.microsoft.com/office/drawing/2014/main" id="{01FF0441-C174-C747-F15D-0801B28158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999" y="1064250"/>
            <a:ext cx="2150641" cy="388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31544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B8923FB2-1D89-6A1E-5ED6-936745E55EB0}"/>
              </a:ext>
            </a:extLst>
          </p:cNvPr>
          <p:cNvSpPr/>
          <p:nvPr/>
        </p:nvSpPr>
        <p:spPr>
          <a:xfrm>
            <a:off x="6516216" y="2067694"/>
            <a:ext cx="2133600" cy="1944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CBDDF3DD-F444-B69F-F9D4-BFDE16F95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528" y="195486"/>
            <a:ext cx="3600450" cy="570047"/>
          </a:xfrm>
        </p:spPr>
        <p:txBody>
          <a:bodyPr/>
          <a:lstStyle/>
          <a:p>
            <a:r>
              <a:rPr lang="zh-CN" altLang="en-US" dirty="0"/>
              <a:t>附录：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2D72C21-17A4-848D-FB7E-2ADF5E8EE3D3}"/>
              </a:ext>
            </a:extLst>
          </p:cNvPr>
          <p:cNvSpPr txBox="1"/>
          <p:nvPr/>
        </p:nvSpPr>
        <p:spPr>
          <a:xfrm>
            <a:off x="6578207" y="2355726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产品合作授权声明模版</a:t>
            </a: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43D44709-152B-74F9-99B8-1CA1F8BDFE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628740"/>
              </p:ext>
            </p:extLst>
          </p:nvPr>
        </p:nvGraphicFramePr>
        <p:xfrm>
          <a:off x="1907704" y="703264"/>
          <a:ext cx="285432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imgW="5270500" imgH="7505700" progId="Word.Document.12">
                  <p:embed/>
                </p:oleObj>
              </mc:Choice>
              <mc:Fallback>
                <p:oleObj name="文档" r:id="rId2" imgW="5270500" imgH="75057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07704" y="703264"/>
                        <a:ext cx="2854325" cy="40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id="{23C8F4B4-C721-CEFA-A782-DB7525E257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35962"/>
              </p:ext>
            </p:extLst>
          </p:nvPr>
        </p:nvGraphicFramePr>
        <p:xfrm>
          <a:off x="7137400" y="2916987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showAsIcon="1" r:id="rId4" imgW="965200" imgH="609600" progId="Word.Document.12">
                  <p:embed/>
                </p:oleObj>
              </mc:Choice>
              <mc:Fallback>
                <p:oleObj name="文档" showAsIcon="1" r:id="rId4" imgW="965200" imgH="60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37400" y="2916987"/>
                        <a:ext cx="965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977068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B8923FB2-1D89-6A1E-5ED6-936745E55EB0}"/>
              </a:ext>
            </a:extLst>
          </p:cNvPr>
          <p:cNvSpPr/>
          <p:nvPr/>
        </p:nvSpPr>
        <p:spPr>
          <a:xfrm>
            <a:off x="6516216" y="2067694"/>
            <a:ext cx="2133600" cy="1944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3399C-1981-47D9-8403-80D72EBE190D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CBDDF3DD-F444-B69F-F9D4-BFDE16F95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528" y="195486"/>
            <a:ext cx="3600450" cy="570047"/>
          </a:xfrm>
        </p:spPr>
        <p:txBody>
          <a:bodyPr/>
          <a:lstStyle/>
          <a:p>
            <a:r>
              <a:rPr lang="zh-CN" altLang="en-US" dirty="0"/>
              <a:t>附录：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2D72C21-17A4-848D-FB7E-2ADF5E8EE3D3}"/>
              </a:ext>
            </a:extLst>
          </p:cNvPr>
          <p:cNvSpPr txBox="1"/>
          <p:nvPr/>
        </p:nvSpPr>
        <p:spPr>
          <a:xfrm>
            <a:off x="6807007" y="2355726"/>
            <a:ext cx="1810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行业推荐函模版</a:t>
            </a:r>
          </a:p>
        </p:txBody>
      </p:sp>
      <p:graphicFrame>
        <p:nvGraphicFramePr>
          <p:cNvPr id="2" name="对象 1">
            <a:extLst>
              <a:ext uri="{FF2B5EF4-FFF2-40B4-BE49-F238E27FC236}">
                <a16:creationId xmlns:a16="http://schemas.microsoft.com/office/drawing/2014/main" id="{30C709E0-C982-C401-B4C3-E9259A203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132795"/>
              </p:ext>
            </p:extLst>
          </p:nvPr>
        </p:nvGraphicFramePr>
        <p:xfrm>
          <a:off x="899592" y="804864"/>
          <a:ext cx="52705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r:id="rId2" imgW="5270500" imgH="3962400" progId="Word.Document.12">
                  <p:embed/>
                </p:oleObj>
              </mc:Choice>
              <mc:Fallback>
                <p:oleObj name="文档" r:id="rId2" imgW="5270500" imgH="3962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9592" y="804864"/>
                        <a:ext cx="5270500" cy="396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extLst>
              <a:ext uri="{FF2B5EF4-FFF2-40B4-BE49-F238E27FC236}">
                <a16:creationId xmlns:a16="http://schemas.microsoft.com/office/drawing/2014/main" id="{0E4CC27D-7A83-5F13-8DEF-57E95C80D7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516081"/>
              </p:ext>
            </p:extLst>
          </p:nvPr>
        </p:nvGraphicFramePr>
        <p:xfrm>
          <a:off x="7137400" y="2951535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文档" showAsIcon="1" r:id="rId4" imgW="965200" imgH="609600" progId="Word.Document.12">
                  <p:embed/>
                </p:oleObj>
              </mc:Choice>
              <mc:Fallback>
                <p:oleObj name="文档" showAsIcon="1" r:id="rId4" imgW="965200" imgH="60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37400" y="2951535"/>
                        <a:ext cx="965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633088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1025</Words>
  <Application>Microsoft Macintosh PowerPoint</Application>
  <PresentationFormat>全屏显示(16:9)</PresentationFormat>
  <Paragraphs>187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Microsoft YaHei</vt:lpstr>
      <vt:lpstr>Microsoft YaHei</vt:lpstr>
      <vt:lpstr>Arial</vt:lpstr>
      <vt:lpstr>Calibri</vt:lpstr>
      <vt:lpstr>Impact</vt:lpstr>
      <vt:lpstr>Wingdings</vt:lpstr>
      <vt:lpstr>Office 主题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t096306</cp:lastModifiedBy>
  <cp:revision>138</cp:revision>
  <dcterms:created xsi:type="dcterms:W3CDTF">2016-05-15T13:32:00Z</dcterms:created>
  <dcterms:modified xsi:type="dcterms:W3CDTF">2024-01-05T11:53:33Z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2052-11.8.2.10229</vt:lpwstr>
  </property>
</Properties>
</file>