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5" r:id="rId2"/>
    <p:sldId id="418" r:id="rId3"/>
    <p:sldId id="414" r:id="rId4"/>
    <p:sldId id="412" r:id="rId5"/>
    <p:sldId id="419" r:id="rId6"/>
    <p:sldId id="420" r:id="rId7"/>
    <p:sldId id="421" r:id="rId8"/>
    <p:sldId id="422" r:id="rId9"/>
    <p:sldId id="423" r:id="rId10"/>
    <p:sldId id="417" r:id="rId11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>
          <p15:clr>
            <a:srgbClr val="A4A3A4"/>
          </p15:clr>
        </p15:guide>
        <p15:guide id="2" orient="horz" pos="2221">
          <p15:clr>
            <a:srgbClr val="A4A3A4"/>
          </p15:clr>
        </p15:guide>
        <p15:guide id="3" pos="2832">
          <p15:clr>
            <a:srgbClr val="A4A3A4"/>
          </p15:clr>
        </p15:guide>
        <p15:guide id="4" orient="horz" pos="274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E50078"/>
    <a:srgbClr val="595959"/>
    <a:srgbClr val="17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/>
    <p:restoredTop sz="93056"/>
  </p:normalViewPr>
  <p:slideViewPr>
    <p:cSldViewPr showGuides="1">
      <p:cViewPr varScale="1">
        <p:scale>
          <a:sx n="126" d="100"/>
          <a:sy n="126" d="100"/>
        </p:scale>
        <p:origin x="208" y="384"/>
      </p:cViewPr>
      <p:guideLst>
        <p:guide/>
        <p:guide orient="horz" pos="2221"/>
        <p:guide pos="2832"/>
        <p:guide orient="horz" pos="27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B6BF7BC4-115E-400A-B85A-05FF584DECF8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1AD5E48C-0DC5-44AB-878E-6F66E77A9540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20410414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E114A1C7-386E-4AB6-8C43-1628508DB86C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922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1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C53CEC95-371B-433C-BA66-92264C4032DE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918291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/>
            <a:fld id="{C53CEC95-371B-433C-BA66-92264C4032DE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2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614627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/>
            <a:fld id="{C53CEC95-371B-433C-BA66-92264C4032DE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3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91365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/>
            <a:fld id="{C53CEC95-371B-433C-BA66-92264C4032DE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9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99572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 descr="C:\Users\Administrator\Desktop\新建文件夹 (6)\TU\新建文件夹\图片1.jpg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图片 4" descr="企业微信截图_06406038-ac98-405d-b06c-a6a98355a07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8825" y="4362450"/>
            <a:ext cx="630238" cy="631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2879812" y="3525916"/>
            <a:ext cx="3384376" cy="43274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9811" y="3980726"/>
            <a:ext cx="3384376" cy="287635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单击以添加子标题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2879811" y="4290429"/>
            <a:ext cx="3384376" cy="297545"/>
          </a:xfrm>
        </p:spPr>
        <p:txBody>
          <a:bodyPr>
            <a:noAutofit/>
          </a:bodyPr>
          <a:lstStyle>
            <a:lvl1pPr marL="0" indent="0" algn="ctr">
              <a:buNone/>
              <a:defRPr sz="800">
                <a:solidFill>
                  <a:srgbClr val="E50078"/>
                </a:solidFill>
                <a:latin typeface="Impact" panose="020B0806030902050204" pitchFamily="34" charset="0"/>
              </a:defRPr>
            </a:lvl1pPr>
          </a:lstStyle>
          <a:p>
            <a:pPr lvl="0" fontAlgn="auto"/>
            <a:r>
              <a:rPr lang="en-US" altLang="zh-CN" strike="noStrike" noProof="1"/>
              <a:t>2019.03.20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3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64C08B01-ED3D-9D4E-B899-32DC2CE6148F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4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5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5AE5D5C4-7CD5-A943-82A8-E5BA0E88847E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4C538B7-9AFD-0F43-AE97-2D39BEB82B8C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6" descr="C:\Users\Administrator\Desktop\新建文件夹 (6)\TU\新建文件夹\图片2.jpg图片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0637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3491706" y="1563638"/>
            <a:ext cx="1872382" cy="504626"/>
          </a:xfrm>
        </p:spPr>
        <p:txBody>
          <a:bodyPr>
            <a:noAutofit/>
          </a:bodyPr>
          <a:lstStyle>
            <a:lvl1pPr marL="0" indent="0">
              <a:buNone/>
              <a:defRPr sz="2600">
                <a:solidFill>
                  <a:srgbClr val="E50078"/>
                </a:solidFill>
                <a:latin typeface="Impact" panose="020B0806030902050204" pitchFamily="34" charset="0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trike="noStrike" noProof="1"/>
              <a:t>CONTENTS</a:t>
            </a:r>
            <a:endParaRPr lang="zh-CN" altLang="en-US" strike="noStrike" noProof="1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4337422" y="1971005"/>
            <a:ext cx="1026666" cy="329565"/>
          </a:xfrm>
        </p:spPr>
        <p:txBody>
          <a:bodyPr>
            <a:noAutofit/>
          </a:bodyPr>
          <a:lstStyle>
            <a:lvl1pPr marL="0" indent="0">
              <a:buNone/>
              <a:defRPr sz="19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目录</a:t>
            </a:r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2" hasCustomPrompt="1"/>
          </p:nvPr>
        </p:nvSpPr>
        <p:spPr>
          <a:xfrm>
            <a:off x="5580112" y="1676170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01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17" name="文本占位符 15"/>
          <p:cNvSpPr>
            <a:spLocks noGrp="1"/>
          </p:cNvSpPr>
          <p:nvPr>
            <p:ph type="body" sz="quarter" idx="13" hasCustomPrompt="1"/>
          </p:nvPr>
        </p:nvSpPr>
        <p:spPr>
          <a:xfrm>
            <a:off x="5580112" y="2022977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02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18" name="文本占位符 15"/>
          <p:cNvSpPr>
            <a:spLocks noGrp="1"/>
          </p:cNvSpPr>
          <p:nvPr>
            <p:ph type="body" sz="quarter" idx="14" hasCustomPrompt="1"/>
          </p:nvPr>
        </p:nvSpPr>
        <p:spPr>
          <a:xfrm>
            <a:off x="5580112" y="2355281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03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19" name="文本占位符 15"/>
          <p:cNvSpPr>
            <a:spLocks noGrp="1"/>
          </p:cNvSpPr>
          <p:nvPr>
            <p:ph type="body" sz="quarter" idx="15" hasCustomPrompt="1"/>
          </p:nvPr>
        </p:nvSpPr>
        <p:spPr>
          <a:xfrm>
            <a:off x="5580112" y="2684727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04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20" name="文本占位符 15"/>
          <p:cNvSpPr>
            <a:spLocks noGrp="1"/>
          </p:cNvSpPr>
          <p:nvPr>
            <p:ph type="body" sz="quarter" idx="16" hasCustomPrompt="1"/>
          </p:nvPr>
        </p:nvSpPr>
        <p:spPr>
          <a:xfrm>
            <a:off x="5580112" y="3031534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05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21" name="文本占位符 15"/>
          <p:cNvSpPr>
            <a:spLocks noGrp="1"/>
          </p:cNvSpPr>
          <p:nvPr>
            <p:ph type="body" sz="quarter" idx="17" hasCustomPrompt="1"/>
          </p:nvPr>
        </p:nvSpPr>
        <p:spPr>
          <a:xfrm>
            <a:off x="5580112" y="3363838"/>
            <a:ext cx="1872258" cy="309332"/>
          </a:xfrm>
        </p:spPr>
        <p:txBody>
          <a:bodyPr>
            <a:normAutofit/>
          </a:bodyPr>
          <a:lstStyle>
            <a:lvl1pPr marL="0" indent="0">
              <a:buNone/>
              <a:defRPr sz="125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en-US" altLang="zh-CN" sz="1250" strike="noStrike" noProof="1"/>
              <a:t>06  </a:t>
            </a:r>
            <a:r>
              <a:rPr lang="zh-CN" altLang="en-US" sz="1250" strike="noStrike" noProof="1"/>
              <a:t>点击添加目录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8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7BAFAF07-3317-1C4F-83FE-7CFB9D25C64B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9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0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隔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6" descr="1_0009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1851670"/>
            <a:ext cx="1872208" cy="504701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solidFill>
                  <a:srgbClr val="E50078"/>
                </a:solidFill>
                <a:latin typeface="Impact" panose="020B0806030902050204" pitchFamily="34" charset="0"/>
              </a:defRPr>
            </a:lvl1pPr>
          </a:lstStyle>
          <a:p>
            <a:pPr lvl="0" fontAlgn="auto"/>
            <a:r>
              <a:rPr lang="en-US" altLang="zh-CN" strike="noStrike" noProof="1"/>
              <a:t>01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3075806"/>
            <a:ext cx="2016224" cy="504007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单击以添加子标题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6BD003CD-43BE-B84E-95B4-DE15D44C2DEF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7" descr="C:\Users\Administrator\Desktop\新建文件夹 (6)\TU\新建文件夹\图片3.jpg图片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483518"/>
            <a:ext cx="3600450" cy="57004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单击以添加标题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1125860"/>
            <a:ext cx="3600450" cy="36577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单击以添加子标题</a:t>
            </a:r>
          </a:p>
        </p:txBody>
      </p:sp>
      <p:sp>
        <p:nvSpPr>
          <p:cNvPr id="10" name="文本占位符 22"/>
          <p:cNvSpPr>
            <a:spLocks noGrp="1"/>
          </p:cNvSpPr>
          <p:nvPr>
            <p:ph type="body" sz="quarter" idx="12" hasCustomPrompt="1"/>
          </p:nvPr>
        </p:nvSpPr>
        <p:spPr>
          <a:xfrm>
            <a:off x="323850" y="1594887"/>
            <a:ext cx="3604440" cy="307564"/>
          </a:xfrm>
        </p:spPr>
        <p:txBody>
          <a:bodyPr>
            <a:normAutofit/>
          </a:bodyPr>
          <a:lstStyle>
            <a:lvl1pPr marL="0" indent="0">
              <a:buNone/>
              <a:defRPr lang="zh-CN" altLang="en-US" sz="1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fontAlgn="auto"/>
            <a:r>
              <a:rPr lang="zh-CN" altLang="en-US" strike="noStrike" noProof="1"/>
              <a:t>添加详文</a:t>
            </a:r>
          </a:p>
        </p:txBody>
      </p:sp>
      <p:sp>
        <p:nvSpPr>
          <p:cNvPr id="12" name="文本占位符 24"/>
          <p:cNvSpPr>
            <a:spLocks noGrp="1"/>
          </p:cNvSpPr>
          <p:nvPr>
            <p:ph type="body" sz="quarter" idx="13" hasCustomPrompt="1"/>
          </p:nvPr>
        </p:nvSpPr>
        <p:spPr>
          <a:xfrm>
            <a:off x="319860" y="1970819"/>
            <a:ext cx="3604440" cy="332703"/>
          </a:xfrm>
        </p:spPr>
        <p:txBody>
          <a:bodyPr>
            <a:noAutofit/>
          </a:bodyPr>
          <a:lstStyle>
            <a:lvl1pPr marL="0" indent="0">
              <a:buNone/>
              <a:defRPr lang="zh-CN" altLang="en-US" sz="11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fontAlgn="auto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trike="noStrike" noProof="1"/>
              <a:t>添加详文</a:t>
            </a:r>
          </a:p>
        </p:txBody>
      </p:sp>
      <p:sp>
        <p:nvSpPr>
          <p:cNvPr id="14" name="文本占位符 26"/>
          <p:cNvSpPr>
            <a:spLocks noGrp="1"/>
          </p:cNvSpPr>
          <p:nvPr>
            <p:ph type="body" sz="quarter" idx="14" hasCustomPrompt="1"/>
          </p:nvPr>
        </p:nvSpPr>
        <p:spPr>
          <a:xfrm>
            <a:off x="323850" y="2351822"/>
            <a:ext cx="3604440" cy="342717"/>
          </a:xfrm>
        </p:spPr>
        <p:txBody>
          <a:bodyPr>
            <a:normAutofit/>
          </a:bodyPr>
          <a:lstStyle>
            <a:lvl1pPr marL="0" indent="0">
              <a:buNone/>
              <a:defRPr lang="zh-CN" altLang="en-US" sz="10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fontAlgn="auto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trike="noStrike" noProof="1"/>
              <a:t>添加详文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5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F51C5F4D-EDAD-6043-864E-FB99A108906E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6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4" descr="C:\Users\Administrator\Desktop\新建文件夹 (6)\TU\图片6.png图片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99350" y="66675"/>
            <a:ext cx="1574800" cy="73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占位符 3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483518"/>
            <a:ext cx="3600450" cy="57004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单击以添加标题</a:t>
            </a:r>
          </a:p>
        </p:txBody>
      </p:sp>
      <p:sp>
        <p:nvSpPr>
          <p:cNvPr id="7" name="文本占位符 5"/>
          <p:cNvSpPr>
            <a:spLocks noGrp="1"/>
          </p:cNvSpPr>
          <p:nvPr>
            <p:ph type="body" sz="quarter" idx="14" hasCustomPrompt="1"/>
          </p:nvPr>
        </p:nvSpPr>
        <p:spPr>
          <a:xfrm>
            <a:off x="323850" y="1125860"/>
            <a:ext cx="3600450" cy="36577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5007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单击以添加子标题</a:t>
            </a:r>
          </a:p>
        </p:txBody>
      </p:sp>
      <p:sp>
        <p:nvSpPr>
          <p:cNvPr id="14" name="文本占位符 22"/>
          <p:cNvSpPr>
            <a:spLocks noGrp="1"/>
          </p:cNvSpPr>
          <p:nvPr>
            <p:ph type="body" sz="quarter" idx="15" hasCustomPrompt="1"/>
          </p:nvPr>
        </p:nvSpPr>
        <p:spPr>
          <a:xfrm>
            <a:off x="323850" y="1594887"/>
            <a:ext cx="3604440" cy="307564"/>
          </a:xfrm>
        </p:spPr>
        <p:txBody>
          <a:bodyPr>
            <a:normAutofit/>
          </a:bodyPr>
          <a:lstStyle>
            <a:lvl1pPr marL="0" indent="0">
              <a:buNone/>
              <a:defRPr lang="zh-CN" altLang="en-US" sz="1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fontAlgn="auto"/>
            <a:r>
              <a:rPr lang="zh-CN" altLang="en-US" strike="noStrike" noProof="1"/>
              <a:t>添加详文</a:t>
            </a:r>
          </a:p>
        </p:txBody>
      </p:sp>
      <p:sp>
        <p:nvSpPr>
          <p:cNvPr id="15" name="文本占位符 24"/>
          <p:cNvSpPr>
            <a:spLocks noGrp="1"/>
          </p:cNvSpPr>
          <p:nvPr>
            <p:ph type="body" sz="quarter" idx="16" hasCustomPrompt="1"/>
          </p:nvPr>
        </p:nvSpPr>
        <p:spPr>
          <a:xfrm>
            <a:off x="319860" y="1970819"/>
            <a:ext cx="3604440" cy="332703"/>
          </a:xfrm>
        </p:spPr>
        <p:txBody>
          <a:bodyPr>
            <a:noAutofit/>
          </a:bodyPr>
          <a:lstStyle>
            <a:lvl1pPr marL="0" indent="0">
              <a:buNone/>
              <a:defRPr lang="zh-CN" altLang="en-US" sz="11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fontAlgn="auto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trike="noStrike" noProof="1"/>
              <a:t>添加详文</a:t>
            </a:r>
          </a:p>
        </p:txBody>
      </p:sp>
      <p:sp>
        <p:nvSpPr>
          <p:cNvPr id="16" name="文本占位符 26"/>
          <p:cNvSpPr>
            <a:spLocks noGrp="1"/>
          </p:cNvSpPr>
          <p:nvPr>
            <p:ph type="body" sz="quarter" idx="17" hasCustomPrompt="1"/>
          </p:nvPr>
        </p:nvSpPr>
        <p:spPr>
          <a:xfrm>
            <a:off x="323850" y="2351822"/>
            <a:ext cx="3604440" cy="342717"/>
          </a:xfrm>
        </p:spPr>
        <p:txBody>
          <a:bodyPr>
            <a:normAutofit/>
          </a:bodyPr>
          <a:lstStyle>
            <a:lvl1pPr marL="0" indent="0">
              <a:buNone/>
              <a:defRPr lang="zh-CN" altLang="en-US" sz="10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fontAlgn="auto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trike="noStrike" noProof="1"/>
              <a:t>添加详文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D1FE5295-99AF-9346-9CAF-7121EF52E0E6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8" descr="图片4-0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700" y="0"/>
            <a:ext cx="91694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图片 4" descr="企业微信截图_06406038-ac98-405d-b06c-a6a98355a07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35450" y="3619500"/>
            <a:ext cx="846138" cy="8461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图片 6" descr="图片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92475" y="2552700"/>
            <a:ext cx="2559050" cy="119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6FF9F643-C3D2-F247-9EAF-AABCABD448E6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C9C4FCAE-C64F-954E-82B2-A0BE2BEB71F1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2D994222-6710-8E41-9EDF-8DC7F9A3EBB0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9F98CC61-F618-484F-80CB-0E9588B42C67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7DCABE98-B28B-744F-8C55-9557C616D003}" type="datetime1">
              <a:rPr lang="zh-CN" altLang="en-US" strike="noStrike" noProof="1" smtClean="0">
                <a:latin typeface="+mn-lt"/>
                <a:ea typeface="+mn-ea"/>
                <a:cs typeface="+mn-cs"/>
              </a:rPr>
              <a:t>20/3/30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2771875" y="3075785"/>
            <a:ext cx="3816265" cy="576040"/>
          </a:xfrm>
        </p:spPr>
        <p:txBody>
          <a:bodyPr vert="horz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noProof="1" smtClean="0"/>
              <a:t>咪咕音乐数字产品销售渠道合作申报</a:t>
            </a:r>
            <a:r>
              <a:rPr lang="en-US" altLang="zh-CN" sz="2000" b="1" noProof="1" smtClean="0"/>
              <a:t>-XXX</a:t>
            </a:r>
            <a:r>
              <a:rPr lang="zh-CN" altLang="en-US" sz="2000" b="1" noProof="1" smtClean="0"/>
              <a:t>公司</a:t>
            </a:r>
            <a:endParaRPr lang="zh-CN" altLang="en-US" sz="2000" b="1" strike="noStrike" kern="1200" noProof="1">
              <a:solidFill>
                <a:srgbClr val="E50078"/>
              </a:solidFill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1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>
            <a:spLocks/>
          </p:cNvSpPr>
          <p:nvPr/>
        </p:nvSpPr>
        <p:spPr>
          <a:xfrm>
            <a:off x="2195835" y="1779695"/>
            <a:ext cx="5400599" cy="22322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1" lang="en-US" altLang="zh-CN" sz="8000" b="1" smtClean="0">
                <a:solidFill>
                  <a:srgbClr val="E54476"/>
                </a:solidFill>
              </a:rPr>
              <a:t>Thanks</a:t>
            </a:r>
            <a:r>
              <a:rPr kumimoji="1" lang="zh-CN" altLang="en-US" sz="8000" b="1" smtClean="0">
                <a:solidFill>
                  <a:srgbClr val="E54476"/>
                </a:solidFill>
              </a:rPr>
              <a:t>！</a:t>
            </a:r>
            <a:endParaRPr kumimoji="1" lang="zh-CN" altLang="en-US" sz="8000" b="1" dirty="0">
              <a:solidFill>
                <a:srgbClr val="E54476"/>
              </a:solidFill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10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/>
          <a:lstStyle/>
          <a:p>
            <a:pPr defTabSz="914400">
              <a:buClrTx/>
              <a:buSzTx/>
            </a:pPr>
            <a:r>
              <a:rPr lang="zh-CN" altLang="en-US" b="1" dirty="0" smtClean="0"/>
              <a:t>公司基本信息</a:t>
            </a:r>
            <a:endParaRPr lang="zh-CN" altLang="en-US" b="1" kern="1200" dirty="0">
              <a:solidFill>
                <a:srgbClr val="E50078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03780" y="1275660"/>
            <a:ext cx="648045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合作伙伴名称：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申报合作类型：数字产品销售渠道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申报人姓名：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申报人邮箱：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申报人电话：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2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71161766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/>
          <a:lstStyle/>
          <a:p>
            <a:pPr defTabSz="914400">
              <a:buClrTx/>
              <a:buSzTx/>
            </a:pPr>
            <a:r>
              <a:rPr lang="zh-CN" altLang="en-US" b="1" dirty="0"/>
              <a:t>公司</a:t>
            </a:r>
            <a:r>
              <a:rPr lang="zh-CN" altLang="en-US" b="1" kern="1200" dirty="0">
                <a:solidFill>
                  <a:srgbClr val="E50078"/>
                </a:solidFill>
              </a:rPr>
              <a:t>介绍</a:t>
            </a:r>
          </a:p>
        </p:txBody>
      </p:sp>
      <p:sp>
        <p:nvSpPr>
          <p:cNvPr id="9" name="矩形 8"/>
          <p:cNvSpPr/>
          <p:nvPr/>
        </p:nvSpPr>
        <p:spPr>
          <a:xfrm>
            <a:off x="323705" y="765497"/>
            <a:ext cx="68746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公司基本介绍，营业执照、组织机构代码证、税务登记证（若三证合一提供营业执照），银行开户许可证或存款证明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，营业执照年检记录或国家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企业信用信息公示系统公司信息截图等材料（附相关文件截图）。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3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/>
          <a:lstStyle/>
          <a:p>
            <a:pPr defTabSz="914400">
              <a:buClrTx/>
              <a:buSzTx/>
            </a:pPr>
            <a:r>
              <a:rPr lang="zh-CN" altLang="en-US" b="1" dirty="0"/>
              <a:t>合作产品介绍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介绍产品类型、特点、用户数据等。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4</a:t>
            </a:fld>
            <a:endParaRPr lang="zh-CN" altLang="en-US" strike="noStrike" noProof="1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>
            <a:normAutofit/>
          </a:bodyPr>
          <a:lstStyle/>
          <a:p>
            <a:pPr defTabSz="914400">
              <a:buClrTx/>
              <a:buSzTx/>
            </a:pPr>
            <a:r>
              <a:rPr lang="en-US" altLang="zh-CN" b="1" dirty="0" smtClean="0"/>
              <a:t>XX</a:t>
            </a:r>
            <a:r>
              <a:rPr lang="zh-CN" altLang="en-US" b="1" dirty="0" smtClean="0"/>
              <a:t>产品软著及授权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产品软著及授权截图。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5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2084551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>
            <a:normAutofit/>
          </a:bodyPr>
          <a:lstStyle/>
          <a:p>
            <a:pPr defTabSz="914400">
              <a:buClrTx/>
              <a:buSzTx/>
            </a:pPr>
            <a:r>
              <a:rPr lang="en-US" altLang="zh-CN" b="1" dirty="0" smtClean="0"/>
              <a:t>XX</a:t>
            </a:r>
            <a:r>
              <a:rPr lang="zh-CN" altLang="en-US" b="1" dirty="0" smtClean="0"/>
              <a:t>产品数据情况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第三方公布数据：用户月活跃数、排名等（附艾瑞或易观用户月活跃数据截图）。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6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75102175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>
            <a:normAutofit/>
          </a:bodyPr>
          <a:lstStyle/>
          <a:p>
            <a:pPr defTabSz="914400">
              <a:buClrTx/>
              <a:buSzTx/>
            </a:pPr>
            <a:r>
              <a:rPr lang="zh-CN" altLang="en-US" b="1" dirty="0" smtClean="0"/>
              <a:t>团队构成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团队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构成（包括不限于</a:t>
            </a:r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产品团队、协同团队、落地团队和客服团队），明确分工和人员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数量。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7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195512672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5" y="195585"/>
            <a:ext cx="3600450" cy="569912"/>
          </a:xfrm>
        </p:spPr>
        <p:txBody>
          <a:bodyPr vert="horz" lIns="91440" tIns="45720" rIns="91440" bIns="45720" anchor="t">
            <a:normAutofit/>
          </a:bodyPr>
          <a:lstStyle/>
          <a:p>
            <a:pPr defTabSz="914400">
              <a:buClrTx/>
              <a:buSzTx/>
            </a:pPr>
            <a:r>
              <a:rPr lang="zh-CN" altLang="en-US" b="1" dirty="0" smtClean="0"/>
              <a:t>营销资源介绍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本合作推广可提供的营销推广资源；</a:t>
            </a:r>
            <a:endParaRPr lang="en-US" altLang="zh-CN" sz="14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品牌推广资源（带动咪咕音乐品牌推广或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咪咕音乐客户端推广）；</a:t>
            </a:r>
            <a:endParaRPr lang="en-US" altLang="zh-CN" sz="14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其他合作资源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介绍（</a:t>
            </a:r>
            <a:r>
              <a:rPr lang="zh-CN" altLang="en-US" sz="1400" dirty="0" smtClean="0">
                <a:latin typeface="Microsoft YaHei" charset="-122"/>
                <a:ea typeface="Microsoft YaHei" charset="-122"/>
                <a:cs typeface="Microsoft YaHei" charset="-122"/>
              </a:rPr>
              <a:t>其他支持咪咕音乐重点业务推广的资源）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  <a:endParaRPr lang="en-US" altLang="zh-CN" sz="14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endParaRPr lang="en-US" altLang="zh-CN" sz="14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1400" dirty="0">
                <a:latin typeface="Microsoft YaHei" charset="-122"/>
                <a:ea typeface="Microsoft YaHei" charset="-122"/>
                <a:cs typeface="Microsoft YaHei" charset="-122"/>
              </a:rPr>
              <a:t>1-2p</a:t>
            </a:r>
            <a:r>
              <a:rPr lang="zh-CN" altLang="en-US" sz="1400" dirty="0">
                <a:latin typeface="Microsoft YaHei" charset="-122"/>
                <a:ea typeface="Microsoft YaHei" charset="-122"/>
                <a:cs typeface="Microsoft YaHei" charset="-122"/>
              </a:rPr>
              <a:t>）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8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22377802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323704" y="195585"/>
            <a:ext cx="5976415" cy="569912"/>
          </a:xfrm>
        </p:spPr>
        <p:txBody>
          <a:bodyPr vert="horz" lIns="91440" tIns="45720" rIns="91440" bIns="45720" anchor="t">
            <a:normAutofit/>
          </a:bodyPr>
          <a:lstStyle/>
          <a:p>
            <a:pPr defTabSz="914400">
              <a:buClrTx/>
              <a:buSzTx/>
            </a:pPr>
            <a:r>
              <a:rPr lang="en-US" altLang="zh-CN" b="1" dirty="0" smtClean="0"/>
              <a:t>XX</a:t>
            </a:r>
            <a:r>
              <a:rPr lang="zh-CN" altLang="en-US" b="1" dirty="0" smtClean="0"/>
              <a:t>产品数字产品销售渠道合作方案</a:t>
            </a:r>
            <a:endParaRPr lang="zh-CN" altLang="en-US" b="1" kern="1200" dirty="0">
              <a:solidFill>
                <a:srgbClr val="E5007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3705" y="779154"/>
            <a:ext cx="71975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对申请的合作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业务的理解，对无线音乐市场各业务领域的理解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，无线音乐市场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经验介绍，以及类似开放合作案例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介绍。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、如何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推广音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视频彩铃或振铃的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具体方案，明确如何提高用户规模、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扩大业务收入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，并预估收入规模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、如何基于数据分析开展运营，如何建立业务管理、风险控制、应急处理等相关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机制，并提供成功案例介绍。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1-4p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auto"/>
            <a:fld id="{55B3399C-1981-47D9-8403-80D72EBE190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9</a:t>
            </a:fld>
            <a:endParaRPr lang="zh-CN" altLang="en-US" strike="noStrike" noProof="1"/>
          </a:p>
        </p:txBody>
      </p:sp>
    </p:spTree>
    <p:extLst>
      <p:ext uri="{BB962C8B-B14F-4D97-AF65-F5344CB8AC3E}">
        <p14:creationId xmlns:p14="http://schemas.microsoft.com/office/powerpoint/2010/main" val="690823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332</Words>
  <Application>Microsoft Macintosh PowerPoint</Application>
  <PresentationFormat>全屏显示(16:9)</PresentationFormat>
  <Paragraphs>50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Calibri</vt:lpstr>
      <vt:lpstr>Impact</vt:lpstr>
      <vt:lpstr>Microsoft YaHei</vt:lpstr>
      <vt:lpstr>宋体</vt:lpstr>
      <vt:lpstr>微软雅黑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Zhang Dan</cp:lastModifiedBy>
  <cp:revision>217</cp:revision>
  <dcterms:created xsi:type="dcterms:W3CDTF">2016-05-15T13:32:00Z</dcterms:created>
  <dcterms:modified xsi:type="dcterms:W3CDTF">2020-03-30T06:44:56Z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